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3"/>
  </p:notesMasterIdLst>
  <p:sldIdLst>
    <p:sldId id="256" r:id="rId2"/>
    <p:sldId id="258" r:id="rId3"/>
    <p:sldId id="346" r:id="rId4"/>
    <p:sldId id="326" r:id="rId5"/>
    <p:sldId id="293" r:id="rId6"/>
    <p:sldId id="332" r:id="rId7"/>
    <p:sldId id="331" r:id="rId8"/>
    <p:sldId id="274" r:id="rId9"/>
    <p:sldId id="275" r:id="rId10"/>
    <p:sldId id="342" r:id="rId11"/>
    <p:sldId id="343" r:id="rId12"/>
    <p:sldId id="291" r:id="rId13"/>
    <p:sldId id="292" r:id="rId14"/>
    <p:sldId id="303" r:id="rId15"/>
    <p:sldId id="301" r:id="rId16"/>
    <p:sldId id="304" r:id="rId17"/>
    <p:sldId id="306" r:id="rId18"/>
    <p:sldId id="348" r:id="rId19"/>
    <p:sldId id="344" r:id="rId20"/>
    <p:sldId id="309" r:id="rId21"/>
    <p:sldId id="345" r:id="rId22"/>
    <p:sldId id="322" r:id="rId23"/>
    <p:sldId id="327" r:id="rId24"/>
    <p:sldId id="328" r:id="rId25"/>
    <p:sldId id="329" r:id="rId26"/>
    <p:sldId id="330" r:id="rId27"/>
    <p:sldId id="337" r:id="rId28"/>
    <p:sldId id="340" r:id="rId29"/>
    <p:sldId id="341" r:id="rId30"/>
    <p:sldId id="339" r:id="rId31"/>
    <p:sldId id="33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64"/>
  </p:normalViewPr>
  <p:slideViewPr>
    <p:cSldViewPr snapToGrid="0" snapToObjects="1">
      <p:cViewPr varScale="1">
        <p:scale>
          <a:sx n="77" d="100"/>
          <a:sy n="77"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73B50-B1F0-AC4D-97CE-290F4D9B1FD9}" type="datetimeFigureOut">
              <a:rPr lang="nl-NL" smtClean="0"/>
              <a:t>21-12-2017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62198-A76C-4445-9B48-E585AC7C0E6C}" type="slidenum">
              <a:rPr lang="nl-NL" smtClean="0"/>
              <a:t>‹nr.›</a:t>
            </a:fld>
            <a:endParaRPr lang="nl-NL"/>
          </a:p>
        </p:txBody>
      </p:sp>
    </p:spTree>
    <p:extLst>
      <p:ext uri="{BB962C8B-B14F-4D97-AF65-F5344CB8AC3E}">
        <p14:creationId xmlns:p14="http://schemas.microsoft.com/office/powerpoint/2010/main" val="76642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DDA51639-B2D6-4652-B8C3-1B4C224A7BAF}" type="datetimeFigureOut">
              <a:rPr lang="en-US" smtClean="0"/>
              <a:t>12/21/2017</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4FAB73BC-B049-4115-A692-8D63A059BFB8}" type="slidenum">
              <a:rPr lang="en-US" smtClean="0"/>
              <a:pPr/>
              <a:t>‹nr.›</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nl-NL" smtClean="0"/>
              <a:t>Klikken om de titelstijl van het model te bewerken</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Klikken om de ondertitelstijl van het model te bewerken</a:t>
            </a:r>
            <a:endParaRPr lang="en-US" dirty="0"/>
          </a:p>
        </p:txBody>
      </p:sp>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Klikken om de titelstijl van het model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nl-NL" smtClean="0"/>
              <a:t>Klikken om de titelstijl van het model te bewerken</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4E0BF79-FAC6-4A96-8DE1-F7B82E2E1652}" type="datetimeFigureOut">
              <a:rPr lang="en-US" smtClean="0"/>
              <a:t>12/21/2017</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4FAB73BC-B049-4115-A692-8D63A059BFB8}" type="slidenum">
              <a:rPr lang="en-US" smtClean="0"/>
              <a:t>‹nr.›</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Klikken om de titelstijl van het model te bewerken</a:t>
            </a:r>
            <a:endParaRPr lang="en-US" dirty="0"/>
          </a:p>
        </p:txBody>
      </p:sp>
      <p:sp>
        <p:nvSpPr>
          <p:cNvPr id="3" name="Content Placeholder 2"/>
          <p:cNvSpPr>
            <a:spLocks noGrp="1"/>
          </p:cNvSpPr>
          <p:nvPr>
            <p:ph idx="1"/>
          </p:nvPr>
        </p:nvSpPr>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C44961B7-6B89-48AB-966F-622E2788EECC}" type="datetimeFigureOut">
              <a:rPr lang="en-US" smtClean="0"/>
              <a:t>12/21/2017</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4FAB73BC-B049-4115-A692-8D63A059BFB8}" type="slidenum">
              <a:rPr lang="en-US" smtClean="0"/>
              <a:t>‹nr.›</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nl-NL" smtClean="0"/>
              <a:t>Klikken om de titelstijl van het model te bewerken</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Klikken om de tekststijl van het model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Klikken om de titelstijl van het model te bewerken</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nl-NL" smtClean="0"/>
              <a:t>Klikken om de titelstijl van het model te bewerken</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Klikken om de tekststijl van het model te bewerken</a:t>
            </a:r>
          </a:p>
        </p:txBody>
      </p:sp>
      <p:sp>
        <p:nvSpPr>
          <p:cNvPr id="4" name="Content Placeholder 3"/>
          <p:cNvSpPr>
            <a:spLocks noGrp="1"/>
          </p:cNvSpPr>
          <p:nvPr>
            <p:ph sz="half" idx="2"/>
          </p:nvPr>
        </p:nvSpPr>
        <p:spPr>
          <a:xfrm>
            <a:off x="2933699" y="3316639"/>
            <a:ext cx="4160520" cy="2779361"/>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Klikken om de tekststijl van het model te bewerken</a:t>
            </a:r>
          </a:p>
        </p:txBody>
      </p:sp>
      <p:sp>
        <p:nvSpPr>
          <p:cNvPr id="6" name="Content Placeholder 5"/>
          <p:cNvSpPr>
            <a:spLocks noGrp="1"/>
          </p:cNvSpPr>
          <p:nvPr>
            <p:ph sz="quarter" idx="4"/>
          </p:nvPr>
        </p:nvSpPr>
        <p:spPr>
          <a:xfrm>
            <a:off x="7543751" y="3316639"/>
            <a:ext cx="4160520" cy="2779361"/>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Klikken om de titelstijl van het model te bewerken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A57002E4-6836-46D1-9DBB-3C27C0DD3A89}" type="datetimeFigureOut">
              <a:rPr lang="en-US" smtClean="0"/>
              <a:t>12/21/2017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nl-NL" smtClean="0"/>
              <a:t>Klikken om de titelstijl van het model te bewerken</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Klikken om de tekststijl van het model te bewerken</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1CF131DD-A141-4471-BCF9-C6073EDD7E20}" type="datetimeFigureOut">
              <a:rPr lang="en-US" smtClean="0"/>
              <a:t>12/21/2017</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4FAB73BC-B049-4115-A692-8D63A059BFB8}" type="slidenum">
              <a:rPr lang="en-US" smtClean="0"/>
              <a:pPr/>
              <a:t>‹nr.›</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nl-NL" smtClean="0"/>
              <a:t>Klikken om de titelstijl van het model te bewerken</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Klikken om de tekststijl van het model te bewerken</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AB334A90-EB03-42F3-8859-2C2B2724C058}" type="datetimeFigureOut">
              <a:rPr lang="en-US" smtClean="0"/>
              <a:t>12/21/2017</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4FAB73BC-B049-4115-A692-8D63A059BFB8}"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nl-NL" smtClean="0"/>
              <a:t>Klikken om de titelstijl van het model te bewerken</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CBC48EC7-AF6A-48D3-8284-14BACBEBDD84}" type="datetimeFigureOut">
              <a:rPr lang="en-US" smtClean="0"/>
              <a:t>12/21/2017</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4FAB73BC-B049-4115-A692-8D63A059BFB8}" type="slidenum">
              <a:rPr lang="en-US" smtClean="0"/>
              <a:pPr/>
              <a:t>‹nr.›</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66751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5azZnnNc-V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nl-NL" sz="2800" dirty="0" err="1" smtClean="0"/>
              <a:t>Better</a:t>
            </a:r>
            <a:r>
              <a:rPr lang="nl-NL" sz="2800" dirty="0" smtClean="0"/>
              <a:t> Care </a:t>
            </a:r>
            <a:r>
              <a:rPr lang="nl-NL" sz="2800" dirty="0" smtClean="0"/>
              <a:t>Network</a:t>
            </a:r>
            <a:r>
              <a:rPr lang="nl-NL" dirty="0" smtClean="0"/>
              <a:t/>
            </a:r>
            <a:br>
              <a:rPr lang="nl-NL" dirty="0" smtClean="0"/>
            </a:br>
            <a:r>
              <a:rPr lang="nl-NL" sz="2800" dirty="0"/>
              <a:t>C</a:t>
            </a:r>
            <a:r>
              <a:rPr lang="nl-NL" sz="2800" dirty="0" smtClean="0"/>
              <a:t>onference</a:t>
            </a:r>
            <a:r>
              <a:rPr lang="nl-NL" dirty="0" smtClean="0"/>
              <a:t/>
            </a:r>
            <a:br>
              <a:rPr lang="nl-NL" dirty="0" smtClean="0"/>
            </a:br>
            <a:r>
              <a:rPr lang="nl-NL" sz="2000" dirty="0" smtClean="0"/>
              <a:t>10/11/2017</a:t>
            </a:r>
            <a:br>
              <a:rPr lang="nl-NL" sz="2000" dirty="0" smtClean="0"/>
            </a:br>
            <a:r>
              <a:rPr lang="nl-NL" sz="2000" dirty="0" smtClean="0"/>
              <a:t/>
            </a:r>
            <a:br>
              <a:rPr lang="nl-NL" sz="2000" dirty="0" smtClean="0"/>
            </a:br>
            <a:r>
              <a:rPr lang="nl-NL" sz="2000" dirty="0" smtClean="0"/>
              <a:t>10-jarig bestaan</a:t>
            </a:r>
            <a:endParaRPr lang="nl-NL" sz="2000" dirty="0"/>
          </a:p>
        </p:txBody>
      </p:sp>
      <p:sp>
        <p:nvSpPr>
          <p:cNvPr id="3" name="Ondertitel 2"/>
          <p:cNvSpPr>
            <a:spLocks noGrp="1"/>
          </p:cNvSpPr>
          <p:nvPr>
            <p:ph type="subTitle" idx="1"/>
          </p:nvPr>
        </p:nvSpPr>
        <p:spPr/>
        <p:txBody>
          <a:bodyPr>
            <a:normAutofit fontScale="85000" lnSpcReduction="10000"/>
          </a:bodyPr>
          <a:lstStyle/>
          <a:p>
            <a:r>
              <a:rPr lang="nl-NL" sz="2500" dirty="0" smtClean="0"/>
              <a:t>Naomi </a:t>
            </a:r>
            <a:r>
              <a:rPr lang="nl-NL" sz="2500" dirty="0" err="1" smtClean="0"/>
              <a:t>Vandamme</a:t>
            </a:r>
            <a:endParaRPr lang="nl-NL" sz="2500" dirty="0" smtClean="0"/>
          </a:p>
          <a:p>
            <a:r>
              <a:rPr lang="nl-NL" dirty="0"/>
              <a:t>K</a:t>
            </a:r>
            <a:r>
              <a:rPr lang="nl-NL" dirty="0" smtClean="0"/>
              <a:t>linisch psycholoog/</a:t>
            </a:r>
            <a:r>
              <a:rPr lang="nl-NL" dirty="0" err="1" smtClean="0"/>
              <a:t>psychotraumatoloog</a:t>
            </a:r>
            <a:endParaRPr lang="nl-NL" dirty="0" smtClean="0"/>
          </a:p>
          <a:p>
            <a:endParaRPr lang="nl-NL" dirty="0" smtClean="0"/>
          </a:p>
          <a:p>
            <a:endParaRPr lang="nl-NL" dirty="0"/>
          </a:p>
        </p:txBody>
      </p:sp>
    </p:spTree>
    <p:extLst>
      <p:ext uri="{BB962C8B-B14F-4D97-AF65-F5344CB8AC3E}">
        <p14:creationId xmlns:p14="http://schemas.microsoft.com/office/powerpoint/2010/main" val="121450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400" dirty="0" smtClean="0">
                <a:solidFill>
                  <a:schemeClr val="tx1"/>
                </a:solidFill>
              </a:rPr>
              <a:t>PSYCHISCH WELBEVINDEN EN ONDERZOEK</a:t>
            </a:r>
            <a:r>
              <a:rPr lang="nl-NL" sz="2400" b="1" dirty="0">
                <a:solidFill>
                  <a:schemeClr val="tx1"/>
                </a:solidFill>
              </a:rPr>
              <a:t/>
            </a:r>
            <a:br>
              <a:rPr lang="nl-NL" sz="2400" b="1" dirty="0">
                <a:solidFill>
                  <a:schemeClr val="tx1"/>
                </a:solidFill>
              </a:rPr>
            </a:br>
            <a:endParaRPr lang="nl-NL" sz="2400" dirty="0"/>
          </a:p>
        </p:txBody>
      </p:sp>
      <p:sp>
        <p:nvSpPr>
          <p:cNvPr id="3" name="Tijdelijke aanduiding voor inhoud 2"/>
          <p:cNvSpPr>
            <a:spLocks noGrp="1"/>
          </p:cNvSpPr>
          <p:nvPr>
            <p:ph sz="half" idx="1"/>
          </p:nvPr>
        </p:nvSpPr>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nl-NL" b="1" dirty="0" smtClean="0">
                <a:solidFill>
                  <a:schemeClr val="tx1"/>
                </a:solidFill>
              </a:rPr>
              <a:t>CONCLUSIE</a:t>
            </a:r>
          </a:p>
          <a:p>
            <a:pPr marL="0" marR="0" lvl="0" indent="0" defTabSz="914400" eaLnBrk="1" fontAlgn="auto" latinLnBrk="0" hangingPunct="1">
              <a:lnSpc>
                <a:spcPct val="100000"/>
              </a:lnSpc>
              <a:spcBef>
                <a:spcPts val="0"/>
              </a:spcBef>
              <a:spcAft>
                <a:spcPts val="0"/>
              </a:spcAft>
              <a:buClrTx/>
              <a:buSzTx/>
              <a:buFontTx/>
              <a:buNone/>
              <a:tabLst/>
              <a:defRPr/>
            </a:pPr>
            <a:endParaRPr lang="nl-NL" b="1" dirty="0">
              <a:solidFill>
                <a:schemeClr val="tx1"/>
              </a:solidFill>
            </a:endParaRPr>
          </a:p>
          <a:p>
            <a:pPr>
              <a:lnSpc>
                <a:spcPct val="100000"/>
              </a:lnSpc>
              <a:spcBef>
                <a:spcPts val="0"/>
              </a:spcBef>
              <a:buFont typeface="Wingdings" charset="2"/>
              <a:buChar char="Ø"/>
            </a:pPr>
            <a:r>
              <a:rPr lang="nl-NL" sz="1800" dirty="0" smtClean="0">
                <a:solidFill>
                  <a:schemeClr val="tx1"/>
                </a:solidFill>
              </a:rPr>
              <a:t>Hoge percentages </a:t>
            </a:r>
            <a:r>
              <a:rPr lang="nl-NL" sz="1800" b="1" dirty="0" smtClean="0">
                <a:solidFill>
                  <a:schemeClr val="tx1"/>
                </a:solidFill>
              </a:rPr>
              <a:t>PTSS</a:t>
            </a:r>
            <a:r>
              <a:rPr lang="nl-NL" sz="1800" dirty="0" smtClean="0">
                <a:solidFill>
                  <a:schemeClr val="tx1"/>
                </a:solidFill>
              </a:rPr>
              <a:t> (40%-50%) vooral bij weeskinderen die te maken kregen met verlies van 1 of beide ouders (ongeacht hun verblijfplaats)</a:t>
            </a:r>
          </a:p>
          <a:p>
            <a:pPr>
              <a:lnSpc>
                <a:spcPct val="100000"/>
              </a:lnSpc>
              <a:spcBef>
                <a:spcPts val="0"/>
              </a:spcBef>
              <a:buFont typeface="Wingdings" charset="2"/>
              <a:buChar char="Ø"/>
            </a:pPr>
            <a:r>
              <a:rPr lang="nl-NL" sz="1800" dirty="0" smtClean="0">
                <a:solidFill>
                  <a:schemeClr val="tx1"/>
                </a:solidFill>
              </a:rPr>
              <a:t>Hoge percentages </a:t>
            </a:r>
            <a:r>
              <a:rPr lang="nl-NL" sz="1800" b="1" dirty="0" smtClean="0">
                <a:solidFill>
                  <a:schemeClr val="tx1"/>
                </a:solidFill>
              </a:rPr>
              <a:t>MAJOR DEPRESSION </a:t>
            </a:r>
            <a:r>
              <a:rPr lang="nl-NL" sz="1800" dirty="0" smtClean="0">
                <a:solidFill>
                  <a:schemeClr val="tx1"/>
                </a:solidFill>
              </a:rPr>
              <a:t>(25%) gevolgd door internaliserende en </a:t>
            </a:r>
            <a:r>
              <a:rPr lang="nl-NL" sz="1800" dirty="0" err="1" smtClean="0">
                <a:solidFill>
                  <a:schemeClr val="tx1"/>
                </a:solidFill>
              </a:rPr>
              <a:t>externaliserende</a:t>
            </a:r>
            <a:r>
              <a:rPr lang="nl-NL" sz="1800" dirty="0" smtClean="0">
                <a:solidFill>
                  <a:schemeClr val="tx1"/>
                </a:solidFill>
              </a:rPr>
              <a:t> problemen</a:t>
            </a:r>
          </a:p>
          <a:p>
            <a:pPr>
              <a:lnSpc>
                <a:spcPct val="100000"/>
              </a:lnSpc>
              <a:spcBef>
                <a:spcPts val="0"/>
              </a:spcBef>
              <a:buFont typeface="Wingdings" charset="2"/>
              <a:buChar char="Ø"/>
            </a:pPr>
            <a:r>
              <a:rPr lang="nl-NL" sz="1800" dirty="0" smtClean="0">
                <a:solidFill>
                  <a:schemeClr val="tx1"/>
                </a:solidFill>
              </a:rPr>
              <a:t>Hoge percentage van de kinderen komen in aanmerking voor DSM classificatie</a:t>
            </a:r>
          </a:p>
          <a:p>
            <a:pPr>
              <a:lnSpc>
                <a:spcPct val="100000"/>
              </a:lnSpc>
              <a:spcBef>
                <a:spcPts val="0"/>
              </a:spcBef>
              <a:buFont typeface="Wingdings" charset="2"/>
              <a:buChar char="Ø"/>
            </a:pPr>
            <a:r>
              <a:rPr lang="nl-NL" sz="1800" dirty="0" smtClean="0">
                <a:solidFill>
                  <a:schemeClr val="tx1"/>
                </a:solidFill>
              </a:rPr>
              <a:t>impact </a:t>
            </a:r>
            <a:r>
              <a:rPr lang="nl-NL" sz="1800" dirty="0">
                <a:solidFill>
                  <a:schemeClr val="tx1"/>
                </a:solidFill>
              </a:rPr>
              <a:t>van intra opvangfactoren (63,6 % - 86,8 %) </a:t>
            </a:r>
            <a:r>
              <a:rPr lang="nl-NL" sz="1800" dirty="0" smtClean="0">
                <a:solidFill>
                  <a:schemeClr val="tx1"/>
                </a:solidFill>
              </a:rPr>
              <a:t>blijken een </a:t>
            </a:r>
            <a:r>
              <a:rPr lang="nl-NL" sz="1800" dirty="0">
                <a:solidFill>
                  <a:schemeClr val="tx1"/>
                </a:solidFill>
              </a:rPr>
              <a:t>grotere rol </a:t>
            </a:r>
            <a:r>
              <a:rPr lang="nl-NL" sz="1800" dirty="0" smtClean="0">
                <a:solidFill>
                  <a:schemeClr val="tx1"/>
                </a:solidFill>
              </a:rPr>
              <a:t>te </a:t>
            </a:r>
            <a:r>
              <a:rPr lang="nl-NL" sz="1800" dirty="0">
                <a:solidFill>
                  <a:schemeClr val="tx1"/>
                </a:solidFill>
              </a:rPr>
              <a:t>hebben op het welbevinden van kinderen, eerder dan verschillen tussen al dan niet opgevangen worden in een weeshuis en dus de opvangsetting (2,3% - 22,5</a:t>
            </a:r>
            <a:r>
              <a:rPr lang="nl-NL" sz="1800" dirty="0" smtClean="0">
                <a:solidFill>
                  <a:schemeClr val="tx1"/>
                </a:solidFill>
              </a:rPr>
              <a:t>%) </a:t>
            </a:r>
            <a:endParaRPr lang="nl-NL" sz="1800" dirty="0">
              <a:solidFill>
                <a:schemeClr val="tx1"/>
              </a:solidFill>
            </a:endParaRPr>
          </a:p>
          <a:p>
            <a:pPr>
              <a:lnSpc>
                <a:spcPct val="100000"/>
              </a:lnSpc>
              <a:spcBef>
                <a:spcPts val="0"/>
              </a:spcBef>
            </a:pPr>
            <a:endParaRPr lang="nl-NL" sz="1800" dirty="0" smtClean="0"/>
          </a:p>
          <a:p>
            <a:pPr>
              <a:lnSpc>
                <a:spcPct val="100000"/>
              </a:lnSpc>
              <a:spcBef>
                <a:spcPts val="0"/>
              </a:spcBef>
            </a:pPr>
            <a:endParaRPr lang="nl-NL" sz="1800" dirty="0"/>
          </a:p>
        </p:txBody>
      </p:sp>
      <p:pic>
        <p:nvPicPr>
          <p:cNvPr id="5" name="Tijdelijke aanduiding voor inhou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20819" y="3143250"/>
            <a:ext cx="3606800" cy="2247900"/>
          </a:xfrm>
        </p:spPr>
      </p:pic>
    </p:spTree>
    <p:extLst>
      <p:ext uri="{BB962C8B-B14F-4D97-AF65-F5344CB8AC3E}">
        <p14:creationId xmlns:p14="http://schemas.microsoft.com/office/powerpoint/2010/main" val="32789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400" dirty="0">
                <a:solidFill>
                  <a:schemeClr val="tx1"/>
                </a:solidFill>
              </a:rPr>
              <a:t>ONDERZOEK EN HET </a:t>
            </a:r>
            <a:br>
              <a:rPr lang="nl-NL" sz="2400" dirty="0">
                <a:solidFill>
                  <a:schemeClr val="tx1"/>
                </a:solidFill>
              </a:rPr>
            </a:br>
            <a:r>
              <a:rPr lang="nl-NL" sz="2400" dirty="0">
                <a:solidFill>
                  <a:schemeClr val="tx1"/>
                </a:solidFill>
              </a:rPr>
              <a:t>PSYCHOLOGISCH WELBEVINGEN VAN GEINSTITUTIONALISEERDE (WEES)KINDEREN </a:t>
            </a:r>
            <a:r>
              <a:rPr lang="nl-NL" sz="2400" b="1" dirty="0">
                <a:solidFill>
                  <a:schemeClr val="tx1"/>
                </a:solidFill>
              </a:rPr>
              <a:t/>
            </a:r>
            <a:br>
              <a:rPr lang="nl-NL" sz="2400" b="1" dirty="0">
                <a:solidFill>
                  <a:schemeClr val="tx1"/>
                </a:solidFill>
              </a:rPr>
            </a:br>
            <a:endParaRPr lang="nl-NL" sz="2400" dirty="0"/>
          </a:p>
        </p:txBody>
      </p:sp>
      <p:sp>
        <p:nvSpPr>
          <p:cNvPr id="3" name="Tijdelijke aanduiding voor inhoud 2"/>
          <p:cNvSpPr>
            <a:spLocks noGrp="1"/>
          </p:cNvSpPr>
          <p:nvPr>
            <p:ph sz="half" idx="1"/>
          </p:nvPr>
        </p:nvSpPr>
        <p:spPr/>
        <p:txBody>
          <a:bodyP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nl-NL" b="1" dirty="0" smtClean="0">
                <a:solidFill>
                  <a:schemeClr val="tx1"/>
                </a:solidFill>
              </a:rPr>
              <a:t>CONCLUSIE</a:t>
            </a:r>
          </a:p>
          <a:p>
            <a:pPr marL="0" marR="0" lvl="0" indent="0" defTabSz="914400" eaLnBrk="1" fontAlgn="auto" latinLnBrk="0" hangingPunct="1">
              <a:lnSpc>
                <a:spcPct val="100000"/>
              </a:lnSpc>
              <a:spcBef>
                <a:spcPts val="0"/>
              </a:spcBef>
              <a:spcAft>
                <a:spcPts val="0"/>
              </a:spcAft>
              <a:buClrTx/>
              <a:buSzTx/>
              <a:buFontTx/>
              <a:buNone/>
              <a:tabLst/>
              <a:defRPr/>
            </a:pPr>
            <a:endParaRPr lang="nl-NL" sz="1800"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nl-NL" sz="1800" dirty="0" smtClean="0">
                <a:solidFill>
                  <a:schemeClr val="tx1"/>
                </a:solidFill>
              </a:rPr>
              <a:t>De trauma’s in de tas hebben een grote tol op het psychische welbevinden van </a:t>
            </a:r>
            <a:r>
              <a:rPr lang="nl-NL" sz="1800" dirty="0" err="1" smtClean="0">
                <a:solidFill>
                  <a:schemeClr val="tx1"/>
                </a:solidFill>
              </a:rPr>
              <a:t>geinstitutionaliseerde</a:t>
            </a:r>
            <a:r>
              <a:rPr lang="nl-NL" sz="1800" dirty="0" smtClean="0">
                <a:solidFill>
                  <a:schemeClr val="tx1"/>
                </a:solidFill>
              </a:rPr>
              <a:t> kinderen maar ook op weeskinderen en afgestane kinderen die niet in een instelling verblijven</a:t>
            </a:r>
          </a:p>
          <a:p>
            <a:pPr marL="0" marR="0" lvl="0" indent="0" defTabSz="914400" eaLnBrk="1" fontAlgn="auto" latinLnBrk="0" hangingPunct="1">
              <a:lnSpc>
                <a:spcPct val="100000"/>
              </a:lnSpc>
              <a:spcBef>
                <a:spcPts val="0"/>
              </a:spcBef>
              <a:spcAft>
                <a:spcPts val="0"/>
              </a:spcAft>
              <a:buClrTx/>
              <a:buSzTx/>
              <a:buFontTx/>
              <a:buNone/>
              <a:tabLst/>
              <a:defRPr/>
            </a:pPr>
            <a:endParaRPr lang="nl-NL" sz="1800" dirty="0" smtClean="0">
              <a:solidFill>
                <a:schemeClr val="tx1"/>
              </a:solidFill>
            </a:endParaRPr>
          </a:p>
          <a:p>
            <a:pPr marR="0" lvl="0" defTabSz="914400" eaLnBrk="1" fontAlgn="auto" latinLnBrk="0" hangingPunct="1">
              <a:lnSpc>
                <a:spcPct val="100000"/>
              </a:lnSpc>
              <a:spcBef>
                <a:spcPts val="0"/>
              </a:spcBef>
              <a:spcAft>
                <a:spcPts val="0"/>
              </a:spcAft>
              <a:buClrTx/>
              <a:buSzTx/>
              <a:buFont typeface="Wingdings" charset="2"/>
              <a:buChar char="Ø"/>
              <a:tabLst/>
              <a:defRPr/>
            </a:pPr>
            <a:r>
              <a:rPr lang="nl-NL" sz="1800" b="1" dirty="0" smtClean="0">
                <a:solidFill>
                  <a:schemeClr val="tx1"/>
                </a:solidFill>
              </a:rPr>
              <a:t>ER MOET STEEDS AANDACHT ZIJN VOOR SCHADEHERSTEL DOOR MIDDEL OP MAAT ONTWIKKELDE TRAUMA-FOCUSED BEHANDELPROGRAMMA’S BIJ ZOWEL KINDEREN IN GEINSTITUTIONALISEERDE ZORG ALS BIJ KINDEREN DIE TERUGKEREN NAAR HUIS OF EEN ANDERE ALTERNATIEVE OPVANGVORM.</a:t>
            </a:r>
          </a:p>
          <a:p>
            <a:pPr marR="0" lvl="0" defTabSz="914400" eaLnBrk="1" fontAlgn="auto" latinLnBrk="0" hangingPunct="1">
              <a:lnSpc>
                <a:spcPct val="100000"/>
              </a:lnSpc>
              <a:spcBef>
                <a:spcPts val="0"/>
              </a:spcBef>
              <a:spcAft>
                <a:spcPts val="0"/>
              </a:spcAft>
              <a:buClrTx/>
              <a:buSzTx/>
              <a:buFont typeface="Wingdings" charset="2"/>
              <a:buChar char="Ø"/>
              <a:tabLst/>
              <a:defRPr/>
            </a:pPr>
            <a:r>
              <a:rPr lang="nl-NL" sz="1800" b="1" dirty="0" smtClean="0">
                <a:solidFill>
                  <a:schemeClr val="tx1"/>
                </a:solidFill>
              </a:rPr>
              <a:t>DE KLACHTEN EN EXPOSURES MOETEN BLIJVEND GEMONITORD WORDEN</a:t>
            </a:r>
            <a:r>
              <a:rPr lang="nl-NL" sz="1800" b="1" dirty="0"/>
              <a:t> </a:t>
            </a:r>
            <a:r>
              <a:rPr lang="nl-NL" sz="1800" b="1" dirty="0" smtClean="0">
                <a:solidFill>
                  <a:schemeClr val="tx1"/>
                </a:solidFill>
              </a:rPr>
              <a:t>OM TIJDIG TE KOMEN TOT VROEGINTERVENTIE</a:t>
            </a:r>
            <a:endParaRPr lang="nl-NL" sz="1800" b="1" dirty="0" smtClean="0"/>
          </a:p>
          <a:p>
            <a:pPr>
              <a:lnSpc>
                <a:spcPct val="100000"/>
              </a:lnSpc>
              <a:spcBef>
                <a:spcPts val="0"/>
              </a:spcBef>
            </a:pPr>
            <a:endParaRPr lang="nl-NL" sz="1800" dirty="0" smtClean="0"/>
          </a:p>
          <a:p>
            <a:pPr>
              <a:lnSpc>
                <a:spcPct val="100000"/>
              </a:lnSpc>
              <a:spcBef>
                <a:spcPts val="0"/>
              </a:spcBef>
            </a:pPr>
            <a:endParaRPr lang="nl-NL" sz="1800" dirty="0"/>
          </a:p>
        </p:txBody>
      </p:sp>
      <p:pic>
        <p:nvPicPr>
          <p:cNvPr id="5" name="Tijdelijke aanduiding voor inhou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20819" y="3143250"/>
            <a:ext cx="3606800" cy="2247900"/>
          </a:xfrm>
        </p:spPr>
      </p:pic>
    </p:spTree>
    <p:extLst>
      <p:ext uri="{BB962C8B-B14F-4D97-AF65-F5344CB8AC3E}">
        <p14:creationId xmlns:p14="http://schemas.microsoft.com/office/powerpoint/2010/main" val="125432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162301" y="1830579"/>
            <a:ext cx="5859724" cy="2484246"/>
          </a:xfrm>
        </p:spPr>
        <p:txBody>
          <a:bodyPr>
            <a:normAutofit fontScale="90000"/>
          </a:bodyPr>
          <a:lstStyle/>
          <a:p>
            <a:r>
              <a:rPr lang="nl-NL" sz="3100" b="1" dirty="0" smtClean="0">
                <a:solidFill>
                  <a:schemeClr val="tx1"/>
                </a:solidFill>
              </a:rPr>
              <a:t>HOE VERDER OP REIS?</a:t>
            </a:r>
            <a:r>
              <a:rPr lang="nl-NL" sz="3100" dirty="0" smtClean="0"/>
              <a:t/>
            </a:r>
            <a:br>
              <a:rPr lang="nl-NL" sz="3100" dirty="0" smtClean="0"/>
            </a:br>
            <a:r>
              <a:rPr lang="nl-NL" dirty="0" smtClean="0"/>
              <a:t/>
            </a:r>
            <a:br>
              <a:rPr lang="nl-NL" dirty="0" smtClean="0"/>
            </a:br>
            <a:r>
              <a:rPr lang="nl-NL" dirty="0" smtClean="0"/>
              <a:t/>
            </a:r>
            <a:br>
              <a:rPr lang="nl-NL" dirty="0" smtClean="0"/>
            </a:br>
            <a:r>
              <a:rPr lang="nl-NL" sz="2200" dirty="0" smtClean="0"/>
              <a:t/>
            </a:r>
            <a:br>
              <a:rPr lang="nl-NL" sz="2200" dirty="0" smtClean="0"/>
            </a:br>
            <a:endParaRPr lang="nl-NL" dirty="0"/>
          </a:p>
        </p:txBody>
      </p:sp>
    </p:spTree>
    <p:extLst>
      <p:ext uri="{BB962C8B-B14F-4D97-AF65-F5344CB8AC3E}">
        <p14:creationId xmlns:p14="http://schemas.microsoft.com/office/powerpoint/2010/main" val="191789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nl-NL" sz="2700" b="1" dirty="0" smtClean="0">
                <a:solidFill>
                  <a:schemeClr val="tx1"/>
                </a:solidFill>
              </a:rPr>
              <a:t>VERDER OP DE WEG VAN KWETSBAARHEID OF</a:t>
            </a:r>
            <a:br>
              <a:rPr lang="nl-NL" sz="2700" b="1" dirty="0" smtClean="0">
                <a:solidFill>
                  <a:schemeClr val="tx1"/>
                </a:solidFill>
              </a:rPr>
            </a:br>
            <a:r>
              <a:rPr lang="nl-NL" sz="2700" b="1" dirty="0" smtClean="0">
                <a:solidFill>
                  <a:schemeClr val="tx1"/>
                </a:solidFill>
              </a:rPr>
              <a:t>TERUG OP EEN PAD VAN KRACHT</a:t>
            </a:r>
            <a:r>
              <a:rPr lang="nl-NL" sz="3100" dirty="0" smtClean="0">
                <a:solidFill>
                  <a:schemeClr val="tx1"/>
                </a:solidFill>
              </a:rPr>
              <a:t/>
            </a:r>
            <a:br>
              <a:rPr lang="nl-NL" sz="3100" dirty="0" smtClean="0">
                <a:solidFill>
                  <a:schemeClr val="tx1"/>
                </a:solidFill>
              </a:rPr>
            </a:br>
            <a:r>
              <a:rPr lang="nl-NL" dirty="0" smtClean="0"/>
              <a:t/>
            </a:r>
            <a:br>
              <a:rPr lang="nl-NL" dirty="0" smtClean="0"/>
            </a:br>
            <a:r>
              <a:rPr lang="nl-NL" dirty="0" smtClean="0"/>
              <a:t/>
            </a:r>
            <a:br>
              <a:rPr lang="nl-NL" dirty="0" smtClean="0"/>
            </a:br>
            <a:r>
              <a:rPr lang="nl-NL" sz="2200" dirty="0" smtClean="0"/>
              <a:t/>
            </a:r>
            <a:br>
              <a:rPr lang="nl-NL" sz="2200" dirty="0" smtClean="0"/>
            </a:br>
            <a:endParaRPr lang="nl-NL"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9219" y="2506662"/>
            <a:ext cx="3625056" cy="3625056"/>
          </a:xfrm>
        </p:spPr>
      </p:pic>
      <p:pic>
        <p:nvPicPr>
          <p:cNvPr id="7" name="Tijdelijke aanduiding voor inhou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306" y="3481783"/>
            <a:ext cx="2979452" cy="1674813"/>
          </a:xfrm>
          <a:prstGeom prst="rect">
            <a:avLst/>
          </a:prstGeom>
        </p:spPr>
      </p:pic>
    </p:spTree>
    <p:extLst>
      <p:ext uri="{BB962C8B-B14F-4D97-AF65-F5344CB8AC3E}">
        <p14:creationId xmlns:p14="http://schemas.microsoft.com/office/powerpoint/2010/main" val="89720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nl-NL" sz="2400" dirty="0" smtClean="0">
                <a:solidFill>
                  <a:schemeClr val="tx1"/>
                </a:solidFill>
              </a:rPr>
              <a:t>DE VERSCHILLENDE WEGEN</a:t>
            </a:r>
            <a:br>
              <a:rPr lang="nl-NL" sz="2400" dirty="0" smtClean="0">
                <a:solidFill>
                  <a:schemeClr val="tx1"/>
                </a:solidFill>
              </a:rPr>
            </a:br>
            <a:r>
              <a:rPr lang="nl-NL" sz="2400" dirty="0" smtClean="0">
                <a:solidFill>
                  <a:schemeClr val="tx1"/>
                </a:solidFill>
              </a:rPr>
              <a:t>NADER BEKEKEN</a:t>
            </a:r>
            <a:endParaRPr lang="nl-NL" sz="2400" dirty="0">
              <a:solidFill>
                <a:schemeClr val="tx1"/>
              </a:solidFill>
            </a:endParaRPr>
          </a:p>
        </p:txBody>
      </p:sp>
      <p:sp>
        <p:nvSpPr>
          <p:cNvPr id="5" name="Tijdelijke aanduiding voor inhoud 4"/>
          <p:cNvSpPr>
            <a:spLocks noGrp="1"/>
          </p:cNvSpPr>
          <p:nvPr>
            <p:ph sz="half" idx="1"/>
          </p:nvPr>
        </p:nvSpPr>
        <p:spPr/>
        <p:txBody>
          <a:bodyPr/>
          <a:lstStyle/>
          <a:p>
            <a:r>
              <a:rPr lang="nl-NL" b="1" dirty="0" smtClean="0">
                <a:solidFill>
                  <a:schemeClr val="tx1"/>
                </a:solidFill>
              </a:rPr>
              <a:t>Alleen focus op aanpakken beleid </a:t>
            </a:r>
            <a:r>
              <a:rPr lang="nl-NL" dirty="0" smtClean="0">
                <a:solidFill>
                  <a:schemeClr val="tx1"/>
                </a:solidFill>
              </a:rPr>
              <a:t>zonder traumahulpverlening</a:t>
            </a:r>
          </a:p>
          <a:p>
            <a:r>
              <a:rPr lang="nl-NL" b="1" dirty="0" smtClean="0">
                <a:solidFill>
                  <a:schemeClr val="tx1"/>
                </a:solidFill>
              </a:rPr>
              <a:t>Alleen focus op traumahulpverlening </a:t>
            </a:r>
            <a:r>
              <a:rPr lang="nl-NL" dirty="0" smtClean="0">
                <a:solidFill>
                  <a:schemeClr val="tx1"/>
                </a:solidFill>
              </a:rPr>
              <a:t>zonder beleid</a:t>
            </a:r>
          </a:p>
          <a:p>
            <a:endParaRPr lang="nl-NL" dirty="0">
              <a:solidFill>
                <a:schemeClr val="tx1"/>
              </a:solidFill>
            </a:endParaRPr>
          </a:p>
        </p:txBody>
      </p:sp>
      <p:pic>
        <p:nvPicPr>
          <p:cNvPr id="7" name="Tijdelijke aanduiding voor inhoud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43800" y="2752332"/>
            <a:ext cx="4160838" cy="3029736"/>
          </a:xfrm>
        </p:spPr>
      </p:pic>
    </p:spTree>
    <p:extLst>
      <p:ext uri="{BB962C8B-B14F-4D97-AF65-F5344CB8AC3E}">
        <p14:creationId xmlns:p14="http://schemas.microsoft.com/office/powerpoint/2010/main" val="206549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nl-NL" sz="3600" dirty="0" smtClean="0">
                <a:solidFill>
                  <a:schemeClr val="tx1"/>
                </a:solidFill>
              </a:rPr>
              <a:t>DE VERSCHILLENDE WEGEN</a:t>
            </a:r>
            <a:br>
              <a:rPr lang="nl-NL" sz="3600" dirty="0" smtClean="0">
                <a:solidFill>
                  <a:schemeClr val="tx1"/>
                </a:solidFill>
              </a:rPr>
            </a:br>
            <a:r>
              <a:rPr lang="nl-NL" sz="3600" dirty="0" smtClean="0">
                <a:solidFill>
                  <a:schemeClr val="tx1"/>
                </a:solidFill>
              </a:rPr>
              <a:t>NADER BEKEKEN</a:t>
            </a:r>
            <a:endParaRPr lang="nl-NL" sz="3600" dirty="0">
              <a:solidFill>
                <a:schemeClr val="tx1"/>
              </a:solidFill>
            </a:endParaRPr>
          </a:p>
        </p:txBody>
      </p:sp>
      <p:sp>
        <p:nvSpPr>
          <p:cNvPr id="5" name="Tijdelijke aanduiding voor inhoud 4"/>
          <p:cNvSpPr>
            <a:spLocks noGrp="1"/>
          </p:cNvSpPr>
          <p:nvPr>
            <p:ph sz="half" idx="1"/>
          </p:nvPr>
        </p:nvSpPr>
        <p:spPr/>
        <p:txBody>
          <a:bodyPr/>
          <a:lstStyle/>
          <a:p>
            <a:pPr marL="0" indent="0">
              <a:buNone/>
            </a:pPr>
            <a:r>
              <a:rPr lang="nl-NL" b="1" dirty="0" smtClean="0">
                <a:solidFill>
                  <a:schemeClr val="tx1"/>
                </a:solidFill>
              </a:rPr>
              <a:t>BELEID </a:t>
            </a:r>
            <a:r>
              <a:rPr lang="nl-NL" dirty="0" smtClean="0">
                <a:solidFill>
                  <a:schemeClr val="tx1"/>
                </a:solidFill>
              </a:rPr>
              <a:t>+ </a:t>
            </a:r>
            <a:r>
              <a:rPr lang="nl-NL" b="1" dirty="0" smtClean="0">
                <a:solidFill>
                  <a:schemeClr val="tx1"/>
                </a:solidFill>
              </a:rPr>
              <a:t>TRAUMAHULPVERLENING</a:t>
            </a:r>
            <a:r>
              <a:rPr lang="nl-NL" dirty="0" smtClean="0">
                <a:solidFill>
                  <a:schemeClr val="tx1"/>
                </a:solidFill>
              </a:rPr>
              <a:t> +</a:t>
            </a:r>
            <a:endParaRPr lang="nl-NL" dirty="0">
              <a:solidFill>
                <a:schemeClr val="tx1"/>
              </a:solidFill>
            </a:endParaRPr>
          </a:p>
          <a:p>
            <a:pPr>
              <a:buFont typeface="Wingdings" charset="2"/>
              <a:buChar char="Ø"/>
            </a:pPr>
            <a:r>
              <a:rPr lang="nl-NL" b="1" dirty="0">
                <a:solidFill>
                  <a:schemeClr val="tx1"/>
                </a:solidFill>
              </a:rPr>
              <a:t>DERDE FACTOR </a:t>
            </a:r>
            <a:r>
              <a:rPr lang="nl-NL" b="1" dirty="0" smtClean="0">
                <a:solidFill>
                  <a:schemeClr val="tx1"/>
                </a:solidFill>
              </a:rPr>
              <a:t>: VEERKRACHT</a:t>
            </a:r>
          </a:p>
        </p:txBody>
      </p:sp>
      <p:pic>
        <p:nvPicPr>
          <p:cNvPr id="7" name="Tijdelijke aanduiding voor inhoud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57156" y="2638032"/>
            <a:ext cx="2487081" cy="3730622"/>
          </a:xfrm>
        </p:spPr>
      </p:pic>
    </p:spTree>
    <p:extLst>
      <p:ext uri="{BB962C8B-B14F-4D97-AF65-F5344CB8AC3E}">
        <p14:creationId xmlns:p14="http://schemas.microsoft.com/office/powerpoint/2010/main" val="151963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33700" y="568345"/>
            <a:ext cx="8770571" cy="1146155"/>
          </a:xfrm>
        </p:spPr>
        <p:txBody>
          <a:bodyPr/>
          <a:lstStyle/>
          <a:p>
            <a:pPr algn="ctr"/>
            <a:r>
              <a:rPr lang="nl-NL" sz="2800" b="1" dirty="0" smtClean="0">
                <a:solidFill>
                  <a:schemeClr val="tx1"/>
                </a:solidFill>
              </a:rPr>
              <a:t>WAAROM VEERKRACHT?</a:t>
            </a:r>
            <a:r>
              <a:rPr lang="nl-NL" dirty="0" smtClean="0">
                <a:solidFill>
                  <a:schemeClr val="tx1"/>
                </a:solidFill>
              </a:rPr>
              <a:t/>
            </a:r>
            <a:br>
              <a:rPr lang="nl-NL" dirty="0" smtClean="0">
                <a:solidFill>
                  <a:schemeClr val="tx1"/>
                </a:solidFill>
              </a:rPr>
            </a:br>
            <a:r>
              <a:rPr lang="nl-NL" sz="2000" dirty="0" smtClean="0">
                <a:solidFill>
                  <a:schemeClr val="tx1"/>
                </a:solidFill>
              </a:rPr>
              <a:t>(VAN PIJN NAAR STERKER ZIJN)</a:t>
            </a:r>
            <a:endParaRPr lang="nl-NL" sz="3600" dirty="0">
              <a:solidFill>
                <a:schemeClr val="tx1"/>
              </a:solidFill>
            </a:endParaRPr>
          </a:p>
        </p:txBody>
      </p:sp>
      <p:pic>
        <p:nvPicPr>
          <p:cNvPr id="9" name="Tijdelijke aanduiding voor inhoud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31995" y="2581274"/>
            <a:ext cx="3545305" cy="3657600"/>
          </a:xfrm>
        </p:spPr>
      </p:pic>
    </p:spTree>
    <p:extLst>
      <p:ext uri="{BB962C8B-B14F-4D97-AF65-F5344CB8AC3E}">
        <p14:creationId xmlns:p14="http://schemas.microsoft.com/office/powerpoint/2010/main" val="204551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3200" dirty="0" smtClean="0">
                <a:solidFill>
                  <a:schemeClr val="tx1"/>
                </a:solidFill>
              </a:rPr>
              <a:t>VEERKRACHT</a:t>
            </a:r>
            <a:br>
              <a:rPr lang="nl-NL" sz="3200" dirty="0" smtClean="0">
                <a:solidFill>
                  <a:schemeClr val="tx1"/>
                </a:solidFill>
              </a:rPr>
            </a:br>
            <a:r>
              <a:rPr lang="nl-NL" sz="2000" dirty="0" smtClean="0">
                <a:solidFill>
                  <a:schemeClr val="tx1"/>
                </a:solidFill>
              </a:rPr>
              <a:t>HET RESILIENCE FLOWER MODEL</a:t>
            </a:r>
            <a:r>
              <a:rPr lang="nl-NL" sz="3200" dirty="0" smtClean="0">
                <a:solidFill>
                  <a:schemeClr val="tx1"/>
                </a:solidFill>
              </a:rPr>
              <a:t/>
            </a:r>
            <a:br>
              <a:rPr lang="nl-NL" sz="3200" dirty="0" smtClean="0">
                <a:solidFill>
                  <a:schemeClr val="tx1"/>
                </a:solidFill>
              </a:rPr>
            </a:br>
            <a:r>
              <a:rPr lang="nl-NL" sz="1800" dirty="0" smtClean="0">
                <a:solidFill>
                  <a:schemeClr val="tx1"/>
                </a:solidFill>
              </a:rPr>
              <a:t>(MAATSCHAPPELIJK, </a:t>
            </a:r>
            <a:r>
              <a:rPr lang="nl-NL" sz="1800" b="1" dirty="0" smtClean="0">
                <a:solidFill>
                  <a:schemeClr val="tx1"/>
                </a:solidFill>
              </a:rPr>
              <a:t>COMMUNITY, FAMILIE, KIND</a:t>
            </a:r>
            <a:r>
              <a:rPr lang="nl-NL" sz="1800" dirty="0" smtClean="0">
                <a:solidFill>
                  <a:schemeClr val="tx1"/>
                </a:solidFill>
              </a:rPr>
              <a:t>)</a:t>
            </a:r>
            <a:br>
              <a:rPr lang="nl-NL" sz="1800" dirty="0" smtClean="0">
                <a:solidFill>
                  <a:schemeClr val="tx1"/>
                </a:solidFill>
              </a:rPr>
            </a:br>
            <a:r>
              <a:rPr lang="nl-NL" sz="1800" dirty="0" smtClean="0">
                <a:solidFill>
                  <a:schemeClr val="tx1"/>
                </a:solidFill>
              </a:rPr>
              <a:t>PSYCHOLOGISCH EN PEDAGOGISCH WERKKADER</a:t>
            </a:r>
            <a:endParaRPr lang="nl-NL" sz="2400" dirty="0">
              <a:solidFill>
                <a:schemeClr val="tx1"/>
              </a:solidFill>
            </a:endParaRPr>
          </a:p>
        </p:txBody>
      </p:sp>
      <p:pic>
        <p:nvPicPr>
          <p:cNvPr id="6" name="Tijdelijke aanduiding voor inhoud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933700" y="2796436"/>
            <a:ext cx="4160838" cy="2941527"/>
          </a:xfrm>
        </p:spPr>
      </p:pic>
      <p:sp>
        <p:nvSpPr>
          <p:cNvPr id="7" name="Tijdelijke aanduiding voor inhoud 6"/>
          <p:cNvSpPr>
            <a:spLocks noGrp="1"/>
          </p:cNvSpPr>
          <p:nvPr>
            <p:ph sz="half" idx="2"/>
          </p:nvPr>
        </p:nvSpPr>
        <p:spPr/>
        <p:txBody>
          <a:bodyPr>
            <a:normAutofit fontScale="70000" lnSpcReduction="20000"/>
          </a:bodyPr>
          <a:lstStyle/>
          <a:p>
            <a:pPr marL="0" indent="0">
              <a:buNone/>
            </a:pPr>
            <a:r>
              <a:rPr lang="nl-NL" dirty="0" smtClean="0"/>
              <a:t>INTERACTIONEEL VEERKRACHTMODEL WAARBIJ DE RELATIE ALS BASIS DIENT OM DE ANDERE VEERKRACHTGERELATEERDE FACTOREN TE VERSTERKEN.</a:t>
            </a:r>
          </a:p>
          <a:p>
            <a:r>
              <a:rPr lang="nl-NL" dirty="0" smtClean="0"/>
              <a:t>Werkkader</a:t>
            </a:r>
            <a:endParaRPr lang="nl-NL" dirty="0"/>
          </a:p>
          <a:p>
            <a:r>
              <a:rPr lang="nl-NL" dirty="0"/>
              <a:t>Werkgids</a:t>
            </a:r>
          </a:p>
          <a:p>
            <a:r>
              <a:rPr lang="nl-NL" dirty="0"/>
              <a:t>Materialen doos</a:t>
            </a:r>
          </a:p>
          <a:p>
            <a:r>
              <a:rPr lang="nl-NL" dirty="0"/>
              <a:t>Cultuur sensitief</a:t>
            </a:r>
          </a:p>
          <a:p>
            <a:r>
              <a:rPr lang="nl-NL" dirty="0"/>
              <a:t>Train </a:t>
            </a:r>
            <a:r>
              <a:rPr lang="nl-NL" dirty="0" err="1"/>
              <a:t>the</a:t>
            </a:r>
            <a:r>
              <a:rPr lang="nl-NL" dirty="0"/>
              <a:t> trainer</a:t>
            </a:r>
          </a:p>
          <a:p>
            <a:r>
              <a:rPr lang="nl-NL" dirty="0"/>
              <a:t>Praktisch en </a:t>
            </a:r>
            <a:r>
              <a:rPr lang="nl-NL" dirty="0" smtClean="0"/>
              <a:t>simpel</a:t>
            </a:r>
          </a:p>
          <a:p>
            <a:r>
              <a:rPr lang="nl-NL" dirty="0" smtClean="0"/>
              <a:t>Zet community in zijn kracht</a:t>
            </a:r>
            <a:endParaRPr lang="nl-NL" dirty="0"/>
          </a:p>
          <a:p>
            <a:r>
              <a:rPr lang="mr-IN" dirty="0"/>
              <a:t>…</a:t>
            </a:r>
            <a:endParaRPr lang="nl-NL" dirty="0"/>
          </a:p>
          <a:p>
            <a:endParaRPr lang="nl-NL" dirty="0"/>
          </a:p>
        </p:txBody>
      </p:sp>
    </p:spTree>
    <p:extLst>
      <p:ext uri="{BB962C8B-B14F-4D97-AF65-F5344CB8AC3E}">
        <p14:creationId xmlns:p14="http://schemas.microsoft.com/office/powerpoint/2010/main" val="1532767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VEERKRACHTDOZEN</a:t>
            </a:r>
            <a:br>
              <a:rPr lang="nl-NL" dirty="0" smtClean="0"/>
            </a:br>
            <a:r>
              <a:rPr lang="nl-NL" dirty="0" smtClean="0"/>
              <a:t>“RESILIENCE TUTORS”</a:t>
            </a:r>
            <a:endParaRPr lang="nl-NL" dirty="0"/>
          </a:p>
        </p:txBody>
      </p:sp>
    </p:spTree>
    <p:extLst>
      <p:ext uri="{BB962C8B-B14F-4D97-AF65-F5344CB8AC3E}">
        <p14:creationId xmlns:p14="http://schemas.microsoft.com/office/powerpoint/2010/main" val="62429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3200" dirty="0" smtClean="0">
                <a:solidFill>
                  <a:schemeClr val="tx1"/>
                </a:solidFill>
              </a:rPr>
              <a:t/>
            </a:r>
            <a:br>
              <a:rPr lang="nl-NL" sz="3200" dirty="0" smtClean="0">
                <a:solidFill>
                  <a:schemeClr val="tx1"/>
                </a:solidFill>
              </a:rPr>
            </a:br>
            <a:r>
              <a:rPr lang="nl-NL" sz="2000" dirty="0" smtClean="0">
                <a:solidFill>
                  <a:schemeClr val="tx1"/>
                </a:solidFill>
              </a:rPr>
              <a:t>ENKELE TIPS</a:t>
            </a:r>
            <a:endParaRPr lang="nl-NL" sz="2400" dirty="0">
              <a:solidFill>
                <a:schemeClr val="tx1"/>
              </a:solidFill>
            </a:endParaRPr>
          </a:p>
        </p:txBody>
      </p:sp>
      <p:sp>
        <p:nvSpPr>
          <p:cNvPr id="3" name="Tijdelijke aanduiding voor inhoud 2"/>
          <p:cNvSpPr>
            <a:spLocks noGrp="1"/>
          </p:cNvSpPr>
          <p:nvPr>
            <p:ph idx="1"/>
          </p:nvPr>
        </p:nvSpPr>
        <p:spPr/>
        <p:txBody>
          <a:bodyPr>
            <a:normAutofit fontScale="85000" lnSpcReduction="10000"/>
          </a:bodyPr>
          <a:lstStyle/>
          <a:p>
            <a:r>
              <a:rPr lang="nl-NL" b="1" dirty="0" smtClean="0"/>
              <a:t>GA NIET WERKEN MET EEN DOELGROEP GETRAUMATISEERDE KINDEREN</a:t>
            </a:r>
            <a:r>
              <a:rPr lang="nl-NL" dirty="0" smtClean="0"/>
              <a:t>. HUN KANS VAN SLAGEN IS GERELATEERD AAN DE KANS OM TERUG VEERKRACHT TE ACTIVEREN. JOUW DEELNAME KAN DIT PROCES VERSTOREN WAARDOOR DE KINDEREN NOG KWETSBAARDER ZIJN VOOR TOEKOMSTIG TRAUMA</a:t>
            </a:r>
          </a:p>
          <a:p>
            <a:r>
              <a:rPr lang="nl-NL" b="1" dirty="0" smtClean="0"/>
              <a:t>FOCUS JE ALTIJD OP DE SETTING ZOWEL BIJ TIJDELIJKE OPVANG IN EEN INSTELLING ALS BIJ TERUGKEER. </a:t>
            </a:r>
            <a:r>
              <a:rPr lang="nl-NL" dirty="0" smtClean="0"/>
              <a:t>COMMUNITY PROJECTEN DIE HET GEZIN ONDERSTEUNEN IN HET OPNIEUW OPVANGEN VAN HET KIND ZIJN BELANGRIJK. STEUN DIT SOORT PROJECTEN</a:t>
            </a:r>
          </a:p>
          <a:p>
            <a:r>
              <a:rPr lang="nl-NL" b="1" dirty="0" smtClean="0"/>
              <a:t>NAAST SCHADE HERSTEL T.A.V. DE TRAUMAGERELATEERDE PROBLEMEN IS VEERKRACHT GEORIENTEERDE HULPVERLENING EN SUPPORT VOOR HET KIND, HET GEZIN EN DE COMMUNITY VAN CENTRAAL BELANG </a:t>
            </a:r>
            <a:r>
              <a:rPr lang="nl-NL" dirty="0" smtClean="0"/>
              <a:t>IN LANDEN WAAR TRAUMA MEER CHRONISCHE VORMEN KENT (GEWELD, EXTREME ARMOEDE, TERUGKERENDE NATUURRAMPEN, ETC.)</a:t>
            </a:r>
          </a:p>
          <a:p>
            <a:endParaRPr lang="nl-NL" dirty="0" smtClean="0"/>
          </a:p>
        </p:txBody>
      </p:sp>
    </p:spTree>
    <p:extLst>
      <p:ext uri="{BB962C8B-B14F-4D97-AF65-F5344CB8AC3E}">
        <p14:creationId xmlns:p14="http://schemas.microsoft.com/office/powerpoint/2010/main" val="12502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solidFill>
                  <a:schemeClr val="tx1"/>
                </a:solidFill>
              </a:rPr>
              <a:t>VAN TEHUIS NAAR HUIS</a:t>
            </a:r>
            <a:endParaRPr lang="nl-NL" dirty="0">
              <a:solidFill>
                <a:schemeClr val="tx1"/>
              </a:solidFill>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5919" y="2497137"/>
            <a:ext cx="6286500" cy="3533775"/>
          </a:xfrm>
        </p:spPr>
      </p:pic>
    </p:spTree>
    <p:extLst>
      <p:ext uri="{BB962C8B-B14F-4D97-AF65-F5344CB8AC3E}">
        <p14:creationId xmlns:p14="http://schemas.microsoft.com/office/powerpoint/2010/main" val="45218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dirty="0" smtClean="0">
                <a:solidFill>
                  <a:schemeClr val="tx1"/>
                </a:solidFill>
              </a:rPr>
              <a:t/>
            </a:r>
            <a:br>
              <a:rPr lang="nl-NL" dirty="0" smtClean="0">
                <a:solidFill>
                  <a:schemeClr val="tx1"/>
                </a:solidFill>
              </a:rPr>
            </a:br>
            <a:r>
              <a:rPr lang="nl-NL" sz="3600" dirty="0" smtClean="0">
                <a:solidFill>
                  <a:schemeClr val="tx1"/>
                </a:solidFill>
              </a:rPr>
              <a:t>“ik ga op reis en ik neem NIET meer mee</a:t>
            </a:r>
            <a:r>
              <a:rPr lang="mr-IN" sz="3600" dirty="0" smtClean="0">
                <a:solidFill>
                  <a:schemeClr val="tx1"/>
                </a:solidFill>
              </a:rPr>
              <a:t>…</a:t>
            </a:r>
            <a:r>
              <a:rPr lang="nl-NL" sz="3600" dirty="0" smtClean="0">
                <a:solidFill>
                  <a:schemeClr val="tx1"/>
                </a:solidFill>
              </a:rPr>
              <a:t>”</a:t>
            </a:r>
            <a:endParaRPr lang="nl-NL" sz="3600" dirty="0">
              <a:solidFill>
                <a:schemeClr val="tx1"/>
              </a:solidFill>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8756" y="2782889"/>
            <a:ext cx="5582444" cy="3138010"/>
          </a:xfrm>
        </p:spPr>
      </p:pic>
    </p:spTree>
    <p:extLst>
      <p:ext uri="{BB962C8B-B14F-4D97-AF65-F5344CB8AC3E}">
        <p14:creationId xmlns:p14="http://schemas.microsoft.com/office/powerpoint/2010/main" val="102806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Onderzoeksbevindingen</a:t>
            </a:r>
            <a:br>
              <a:rPr lang="nl-NL" dirty="0" smtClean="0"/>
            </a:br>
            <a:endParaRPr lang="nl-NL" dirty="0"/>
          </a:p>
        </p:txBody>
      </p:sp>
      <p:sp>
        <p:nvSpPr>
          <p:cNvPr id="5" name="Tijdelijke aanduiding voor tekst 4"/>
          <p:cNvSpPr>
            <a:spLocks noGrp="1"/>
          </p:cNvSpPr>
          <p:nvPr>
            <p:ph type="body" idx="1"/>
          </p:nvPr>
        </p:nvSpPr>
        <p:spPr/>
        <p:txBody>
          <a:bodyPr/>
          <a:lstStyle/>
          <a:p>
            <a:r>
              <a:rPr lang="nl-NL" dirty="0" smtClean="0"/>
              <a:t>Enkele meer gedetailleerde onderzoeken</a:t>
            </a:r>
            <a:endParaRPr lang="nl-NL" dirty="0"/>
          </a:p>
        </p:txBody>
      </p:sp>
    </p:spTree>
    <p:extLst>
      <p:ext uri="{BB962C8B-B14F-4D97-AF65-F5344CB8AC3E}">
        <p14:creationId xmlns:p14="http://schemas.microsoft.com/office/powerpoint/2010/main" val="639286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3600" dirty="0" smtClean="0">
                <a:solidFill>
                  <a:schemeClr val="tx1"/>
                </a:solidFill>
              </a:rPr>
              <a:t/>
            </a:r>
            <a:br>
              <a:rPr lang="nl-NL" sz="3600" dirty="0" smtClean="0">
                <a:solidFill>
                  <a:schemeClr val="tx1"/>
                </a:solidFill>
              </a:rPr>
            </a:br>
            <a:r>
              <a:rPr lang="nl-NL" sz="3600" dirty="0" smtClean="0">
                <a:solidFill>
                  <a:schemeClr val="tx1"/>
                </a:solidFill>
              </a:rPr>
              <a:t>TRAUMAEXPOSURE EN ONDERZOEK</a:t>
            </a:r>
            <a:endParaRPr lang="nl-NL" sz="3600" dirty="0">
              <a:solidFill>
                <a:schemeClr val="tx1"/>
              </a:solidFill>
            </a:endParaRPr>
          </a:p>
        </p:txBody>
      </p:sp>
      <p:sp>
        <p:nvSpPr>
          <p:cNvPr id="7" name="Tijdelijke aanduiding voor inhoud 6"/>
          <p:cNvSpPr>
            <a:spLocks noGrp="1"/>
          </p:cNvSpPr>
          <p:nvPr>
            <p:ph sz="half" idx="1"/>
          </p:nvPr>
        </p:nvSpPr>
        <p:spPr/>
        <p:txBody>
          <a:bodyPr>
            <a:normAutofit fontScale="70000" lnSpcReduction="20000"/>
          </a:bodyPr>
          <a:lstStyle/>
          <a:p>
            <a:r>
              <a:rPr lang="nl-NL" dirty="0" err="1" smtClean="0"/>
              <a:t>Whetten</a:t>
            </a:r>
            <a:r>
              <a:rPr lang="nl-NL" dirty="0" smtClean="0"/>
              <a:t>, et al.,2011: 1258 weeskinderen en afgestane in 5 low en </a:t>
            </a:r>
            <a:r>
              <a:rPr lang="nl-NL" dirty="0" err="1" smtClean="0"/>
              <a:t>middle</a:t>
            </a:r>
            <a:r>
              <a:rPr lang="nl-NL" dirty="0" smtClean="0"/>
              <a:t> </a:t>
            </a:r>
            <a:r>
              <a:rPr lang="nl-NL" dirty="0" err="1" smtClean="0"/>
              <a:t>income</a:t>
            </a:r>
            <a:r>
              <a:rPr lang="nl-NL" dirty="0" smtClean="0"/>
              <a:t> </a:t>
            </a:r>
            <a:r>
              <a:rPr lang="nl-NL" dirty="0" err="1" smtClean="0"/>
              <a:t>countries</a:t>
            </a:r>
            <a:r>
              <a:rPr lang="nl-NL" dirty="0" smtClean="0"/>
              <a:t> naar traumaexposure.</a:t>
            </a:r>
          </a:p>
          <a:p>
            <a:pPr>
              <a:buFont typeface="Wingdings" charset="2"/>
              <a:buChar char="Ø"/>
            </a:pPr>
            <a:r>
              <a:rPr lang="nl-NL" dirty="0" smtClean="0"/>
              <a:t>Weeskinderen en afgestane kinderen </a:t>
            </a:r>
            <a:r>
              <a:rPr lang="nl-NL" b="1" dirty="0" smtClean="0"/>
              <a:t>98% = 2 of meer </a:t>
            </a:r>
            <a:r>
              <a:rPr lang="nl-NL" dirty="0" smtClean="0"/>
              <a:t>trauma’s; </a:t>
            </a:r>
            <a:r>
              <a:rPr lang="nl-NL" b="1" dirty="0" smtClean="0"/>
              <a:t>55 % = 4 of meer </a:t>
            </a:r>
          </a:p>
          <a:p>
            <a:pPr>
              <a:buFont typeface="Wingdings" charset="2"/>
              <a:buChar char="Ø"/>
            </a:pPr>
            <a:r>
              <a:rPr lang="nl-NL" dirty="0" smtClean="0"/>
              <a:t>Afgestane kinderen: </a:t>
            </a:r>
            <a:r>
              <a:rPr lang="nl-NL" b="1" dirty="0" smtClean="0"/>
              <a:t>84% seksueel misbruik en fysieke mishandeling</a:t>
            </a:r>
          </a:p>
          <a:p>
            <a:pPr>
              <a:buFont typeface="Wingdings" charset="2"/>
              <a:buChar char="Ø"/>
            </a:pPr>
            <a:r>
              <a:rPr lang="nl-NL" dirty="0" smtClean="0"/>
              <a:t>volwezen: </a:t>
            </a:r>
            <a:r>
              <a:rPr lang="nl-NL" b="1" dirty="0" smtClean="0"/>
              <a:t>79% seksueel misbruik + </a:t>
            </a:r>
            <a:r>
              <a:rPr lang="nl-NL" b="1" dirty="0"/>
              <a:t>fysieke mishandeling </a:t>
            </a:r>
            <a:r>
              <a:rPr lang="nl-NL" b="1" dirty="0" smtClean="0"/>
              <a:t> </a:t>
            </a:r>
          </a:p>
          <a:p>
            <a:pPr>
              <a:buFont typeface="Wingdings" charset="2"/>
              <a:buChar char="Ø"/>
            </a:pPr>
            <a:r>
              <a:rPr lang="nl-NL" dirty="0" smtClean="0"/>
              <a:t>Volwezen:  </a:t>
            </a:r>
            <a:r>
              <a:rPr lang="nl-NL" b="1" dirty="0" smtClean="0"/>
              <a:t>79% getuige dood van een familielid </a:t>
            </a:r>
          </a:p>
          <a:p>
            <a:pPr>
              <a:buFont typeface="Wingdings" charset="2"/>
              <a:buChar char="Ø"/>
            </a:pPr>
            <a:r>
              <a:rPr lang="nl-NL" dirty="0"/>
              <a:t>N</a:t>
            </a:r>
            <a:r>
              <a:rPr lang="nl-NL" dirty="0" smtClean="0"/>
              <a:t>iet afgestane of niet weeskinderen: </a:t>
            </a:r>
            <a:r>
              <a:rPr lang="nl-NL" b="1" dirty="0" smtClean="0"/>
              <a:t>87% had 1 trauma </a:t>
            </a:r>
            <a:r>
              <a:rPr lang="nl-NL" dirty="0" smtClean="0"/>
              <a:t>en </a:t>
            </a:r>
            <a:r>
              <a:rPr lang="nl-NL" b="1" dirty="0" smtClean="0"/>
              <a:t>13%= 4 en meer trauma’s hiernaast  in totaal minder soorten trauma</a:t>
            </a:r>
          </a:p>
          <a:p>
            <a:pPr>
              <a:buFont typeface="Wingdings" charset="2"/>
              <a:buChar char="Ø"/>
            </a:pPr>
            <a:endParaRPr lang="nl-NL" b="1" dirty="0"/>
          </a:p>
        </p:txBody>
      </p:sp>
      <p:pic>
        <p:nvPicPr>
          <p:cNvPr id="9" name="Tijdelijke aanduiding voor inhoud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79569" y="3035300"/>
            <a:ext cx="3289300" cy="2463800"/>
          </a:xfrm>
        </p:spPr>
      </p:pic>
    </p:spTree>
    <p:extLst>
      <p:ext uri="{BB962C8B-B14F-4D97-AF65-F5344CB8AC3E}">
        <p14:creationId xmlns:p14="http://schemas.microsoft.com/office/powerpoint/2010/main" val="886525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3600" dirty="0" smtClean="0">
                <a:solidFill>
                  <a:schemeClr val="tx1"/>
                </a:solidFill>
              </a:rPr>
              <a:t/>
            </a:r>
            <a:br>
              <a:rPr lang="nl-NL" sz="3600" dirty="0" smtClean="0">
                <a:solidFill>
                  <a:schemeClr val="tx1"/>
                </a:solidFill>
              </a:rPr>
            </a:br>
            <a:r>
              <a:rPr lang="nl-NL" sz="3600" dirty="0" smtClean="0">
                <a:solidFill>
                  <a:schemeClr val="tx1"/>
                </a:solidFill>
              </a:rPr>
              <a:t>TRAUMAEXPOSURE EN ONDERZOEK</a:t>
            </a:r>
            <a:endParaRPr lang="nl-NL" sz="3600" dirty="0">
              <a:solidFill>
                <a:schemeClr val="tx1"/>
              </a:solidFill>
            </a:endParaRPr>
          </a:p>
        </p:txBody>
      </p:sp>
      <p:sp>
        <p:nvSpPr>
          <p:cNvPr id="7" name="Tijdelijke aanduiding voor inhoud 6"/>
          <p:cNvSpPr>
            <a:spLocks noGrp="1"/>
          </p:cNvSpPr>
          <p:nvPr>
            <p:ph sz="half" idx="1"/>
          </p:nvPr>
        </p:nvSpPr>
        <p:spPr/>
        <p:txBody>
          <a:bodyPr>
            <a:normAutofit fontScale="77500" lnSpcReduction="20000"/>
          </a:bodyPr>
          <a:lstStyle/>
          <a:p>
            <a:pPr marL="0" indent="0">
              <a:buNone/>
            </a:pPr>
            <a:r>
              <a:rPr lang="nl-NL" dirty="0" err="1" smtClean="0"/>
              <a:t>Whetten</a:t>
            </a:r>
            <a:r>
              <a:rPr lang="nl-NL" dirty="0" smtClean="0"/>
              <a:t>, et al.,2011: studie bij 1258 weeskinderen en afgestane in 5 low en </a:t>
            </a:r>
            <a:r>
              <a:rPr lang="nl-NL" dirty="0" err="1" smtClean="0"/>
              <a:t>middle</a:t>
            </a:r>
            <a:r>
              <a:rPr lang="nl-NL" dirty="0" smtClean="0"/>
              <a:t> </a:t>
            </a:r>
            <a:r>
              <a:rPr lang="nl-NL" dirty="0" err="1" smtClean="0"/>
              <a:t>income</a:t>
            </a:r>
            <a:r>
              <a:rPr lang="nl-NL" dirty="0" smtClean="0"/>
              <a:t> </a:t>
            </a:r>
            <a:r>
              <a:rPr lang="nl-NL" dirty="0" err="1" smtClean="0"/>
              <a:t>countries</a:t>
            </a:r>
            <a:r>
              <a:rPr lang="nl-NL" dirty="0" smtClean="0"/>
              <a:t> naar traumaexposure.</a:t>
            </a:r>
          </a:p>
          <a:p>
            <a:pPr marL="0" indent="0">
              <a:buNone/>
            </a:pPr>
            <a:endParaRPr lang="nl-NL" dirty="0" smtClean="0"/>
          </a:p>
          <a:p>
            <a:pPr>
              <a:buFont typeface="Wingdings" charset="2"/>
              <a:buChar char="Ø"/>
            </a:pPr>
            <a:r>
              <a:rPr lang="nl-NL" b="1" dirty="0" smtClean="0"/>
              <a:t>98%</a:t>
            </a:r>
            <a:r>
              <a:rPr lang="nl-NL" dirty="0"/>
              <a:t> </a:t>
            </a:r>
            <a:r>
              <a:rPr lang="nl-NL" dirty="0" smtClean="0"/>
              <a:t>= weeskinderen </a:t>
            </a:r>
            <a:r>
              <a:rPr lang="nl-NL" dirty="0"/>
              <a:t>en afgestane </a:t>
            </a:r>
            <a:r>
              <a:rPr lang="nl-NL" dirty="0" smtClean="0"/>
              <a:t>kinderen</a:t>
            </a:r>
            <a:r>
              <a:rPr lang="nl-NL" b="1" dirty="0"/>
              <a:t> </a:t>
            </a:r>
            <a:r>
              <a:rPr lang="nl-NL" dirty="0" smtClean="0"/>
              <a:t>hadde</a:t>
            </a:r>
            <a:r>
              <a:rPr lang="nl-NL" b="1" dirty="0" smtClean="0"/>
              <a:t>n 2 of meer </a:t>
            </a:r>
            <a:r>
              <a:rPr lang="nl-NL" dirty="0" smtClean="0"/>
              <a:t>traumatische gebeurtenissen meegemaakt</a:t>
            </a:r>
          </a:p>
          <a:p>
            <a:pPr>
              <a:buFont typeface="Wingdings" charset="2"/>
              <a:buChar char="Ø"/>
            </a:pPr>
            <a:r>
              <a:rPr lang="nl-NL" b="1" dirty="0" smtClean="0"/>
              <a:t>55 </a:t>
            </a:r>
            <a:r>
              <a:rPr lang="nl-NL" b="1" dirty="0"/>
              <a:t>% </a:t>
            </a:r>
            <a:r>
              <a:rPr lang="nl-NL" b="1" dirty="0" smtClean="0"/>
              <a:t>= </a:t>
            </a:r>
            <a:r>
              <a:rPr lang="nl-NL" dirty="0"/>
              <a:t>Weeskinderen en afgestane </a:t>
            </a:r>
            <a:r>
              <a:rPr lang="nl-NL" dirty="0" smtClean="0"/>
              <a:t>kinderen</a:t>
            </a:r>
            <a:r>
              <a:rPr lang="nl-NL" b="1" dirty="0" smtClean="0"/>
              <a:t> </a:t>
            </a:r>
            <a:r>
              <a:rPr lang="nl-NL" dirty="0" smtClean="0"/>
              <a:t>hadden</a:t>
            </a:r>
            <a:r>
              <a:rPr lang="nl-NL" b="1" dirty="0" smtClean="0"/>
              <a:t> 4 of meer </a:t>
            </a:r>
            <a:r>
              <a:rPr lang="nl-NL" dirty="0" smtClean="0"/>
              <a:t>traumatische gebeurtenissen meegemaakt </a:t>
            </a:r>
          </a:p>
          <a:p>
            <a:pPr>
              <a:buFont typeface="Wingdings" charset="2"/>
              <a:buChar char="Ø"/>
            </a:pPr>
            <a:r>
              <a:rPr lang="nl-NL" b="1" dirty="0"/>
              <a:t>87% = </a:t>
            </a:r>
            <a:r>
              <a:rPr lang="nl-NL" dirty="0"/>
              <a:t>Niet afgestane kinderen of niet weeskinderen hadden </a:t>
            </a:r>
            <a:r>
              <a:rPr lang="nl-NL" b="1" dirty="0"/>
              <a:t>1 trauma </a:t>
            </a:r>
            <a:r>
              <a:rPr lang="nl-NL" dirty="0"/>
              <a:t>en </a:t>
            </a:r>
            <a:r>
              <a:rPr lang="nl-NL" b="1" dirty="0"/>
              <a:t>13% hadden </a:t>
            </a:r>
            <a:r>
              <a:rPr lang="nl-NL" dirty="0"/>
              <a:t>4 of meer traumatische gebeurtenissen meegemaakt.</a:t>
            </a:r>
            <a:endParaRPr lang="nl-NL" b="1" dirty="0"/>
          </a:p>
          <a:p>
            <a:pPr>
              <a:buFont typeface="Wingdings" charset="2"/>
              <a:buChar char="Ø"/>
            </a:pPr>
            <a:endParaRPr lang="nl-NL" dirty="0" smtClean="0"/>
          </a:p>
          <a:p>
            <a:pPr>
              <a:buFont typeface="Wingdings" charset="2"/>
              <a:buChar char="Ø"/>
            </a:pPr>
            <a:endParaRPr lang="nl-NL" b="1" dirty="0"/>
          </a:p>
        </p:txBody>
      </p:sp>
      <p:pic>
        <p:nvPicPr>
          <p:cNvPr id="9" name="Tijdelijke aanduiding voor inhoud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79569" y="3176671"/>
            <a:ext cx="3289300" cy="2181058"/>
          </a:xfrm>
        </p:spPr>
      </p:pic>
    </p:spTree>
    <p:extLst>
      <p:ext uri="{BB962C8B-B14F-4D97-AF65-F5344CB8AC3E}">
        <p14:creationId xmlns:p14="http://schemas.microsoft.com/office/powerpoint/2010/main" val="1086920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3600" dirty="0" smtClean="0">
                <a:solidFill>
                  <a:schemeClr val="tx1"/>
                </a:solidFill>
              </a:rPr>
              <a:t/>
            </a:r>
            <a:br>
              <a:rPr lang="nl-NL" sz="3600" dirty="0" smtClean="0">
                <a:solidFill>
                  <a:schemeClr val="tx1"/>
                </a:solidFill>
              </a:rPr>
            </a:br>
            <a:r>
              <a:rPr lang="nl-NL" sz="3600" dirty="0" smtClean="0">
                <a:solidFill>
                  <a:schemeClr val="tx1"/>
                </a:solidFill>
              </a:rPr>
              <a:t>TRAUMAEXPOSURE EN ONDERZOEK</a:t>
            </a:r>
            <a:endParaRPr lang="nl-NL" sz="3600" dirty="0">
              <a:solidFill>
                <a:schemeClr val="tx1"/>
              </a:solidFill>
            </a:endParaRPr>
          </a:p>
        </p:txBody>
      </p:sp>
      <p:sp>
        <p:nvSpPr>
          <p:cNvPr id="7" name="Tijdelijke aanduiding voor inhoud 6"/>
          <p:cNvSpPr>
            <a:spLocks noGrp="1"/>
          </p:cNvSpPr>
          <p:nvPr>
            <p:ph sz="half" idx="1"/>
          </p:nvPr>
        </p:nvSpPr>
        <p:spPr/>
        <p:txBody>
          <a:bodyPr>
            <a:normAutofit fontScale="85000" lnSpcReduction="10000"/>
          </a:bodyPr>
          <a:lstStyle/>
          <a:p>
            <a:pPr marL="0" indent="0">
              <a:buNone/>
            </a:pPr>
            <a:r>
              <a:rPr lang="nl-NL" dirty="0" err="1" smtClean="0"/>
              <a:t>Whetten</a:t>
            </a:r>
            <a:r>
              <a:rPr lang="nl-NL" dirty="0" smtClean="0"/>
              <a:t>, et al.,2011: studie bij 1258 weeskinderen en afgestane in 5 low en </a:t>
            </a:r>
            <a:r>
              <a:rPr lang="nl-NL" dirty="0" err="1" smtClean="0"/>
              <a:t>middle</a:t>
            </a:r>
            <a:r>
              <a:rPr lang="nl-NL" dirty="0" smtClean="0"/>
              <a:t> </a:t>
            </a:r>
            <a:r>
              <a:rPr lang="nl-NL" dirty="0" err="1" smtClean="0"/>
              <a:t>income</a:t>
            </a:r>
            <a:r>
              <a:rPr lang="nl-NL" dirty="0" smtClean="0"/>
              <a:t> </a:t>
            </a:r>
            <a:r>
              <a:rPr lang="nl-NL" dirty="0" err="1" smtClean="0"/>
              <a:t>countries</a:t>
            </a:r>
            <a:r>
              <a:rPr lang="nl-NL" dirty="0" smtClean="0"/>
              <a:t> naar traumaexposure.</a:t>
            </a:r>
          </a:p>
          <a:p>
            <a:pPr>
              <a:buFont typeface="Wingdings" charset="2"/>
              <a:buChar char="Ø"/>
            </a:pPr>
            <a:r>
              <a:rPr lang="nl-NL" b="1" dirty="0" smtClean="0"/>
              <a:t>84%= </a:t>
            </a:r>
            <a:r>
              <a:rPr lang="nl-NL" dirty="0" smtClean="0"/>
              <a:t>Afgestane kinderen waren slachtoffer geweest van </a:t>
            </a:r>
            <a:r>
              <a:rPr lang="nl-NL" b="1" dirty="0" smtClean="0"/>
              <a:t>seksueel misbruik en fysieke mishandeling</a:t>
            </a:r>
          </a:p>
          <a:p>
            <a:pPr>
              <a:buFont typeface="Wingdings" charset="2"/>
              <a:buChar char="Ø"/>
            </a:pPr>
            <a:r>
              <a:rPr lang="nl-NL" b="1" dirty="0" smtClean="0"/>
              <a:t>79%= volwezen </a:t>
            </a:r>
            <a:r>
              <a:rPr lang="nl-NL" dirty="0" smtClean="0"/>
              <a:t>waren slachtoffer geweest van  </a:t>
            </a:r>
            <a:r>
              <a:rPr lang="nl-NL" b="1" dirty="0" smtClean="0"/>
              <a:t>seksueel misbruik en </a:t>
            </a:r>
            <a:r>
              <a:rPr lang="nl-NL" b="1" dirty="0"/>
              <a:t>fysieke mishandeling </a:t>
            </a:r>
            <a:r>
              <a:rPr lang="nl-NL" b="1" dirty="0" smtClean="0"/>
              <a:t> </a:t>
            </a:r>
          </a:p>
          <a:p>
            <a:pPr>
              <a:buFont typeface="Wingdings" charset="2"/>
              <a:buChar char="Ø"/>
            </a:pPr>
            <a:r>
              <a:rPr lang="nl-NL" b="1" dirty="0" smtClean="0"/>
              <a:t>79% = volwezen </a:t>
            </a:r>
            <a:r>
              <a:rPr lang="nl-NL" dirty="0" smtClean="0"/>
              <a:t>zijn </a:t>
            </a:r>
            <a:r>
              <a:rPr lang="nl-NL" b="1" dirty="0" smtClean="0"/>
              <a:t>getuigen</a:t>
            </a:r>
            <a:r>
              <a:rPr lang="nl-NL" dirty="0" smtClean="0"/>
              <a:t> geweest van de </a:t>
            </a:r>
            <a:r>
              <a:rPr lang="nl-NL" b="1" dirty="0" smtClean="0"/>
              <a:t>dood van een familielid </a:t>
            </a:r>
          </a:p>
          <a:p>
            <a:pPr>
              <a:buFont typeface="Wingdings" charset="2"/>
              <a:buChar char="Ø"/>
            </a:pPr>
            <a:endParaRPr lang="nl-NL" b="1" dirty="0" smtClean="0"/>
          </a:p>
          <a:p>
            <a:pPr>
              <a:buFont typeface="Wingdings" charset="2"/>
              <a:buChar char="Ø"/>
            </a:pPr>
            <a:endParaRPr lang="nl-NL" b="1" dirty="0"/>
          </a:p>
        </p:txBody>
      </p:sp>
      <p:pic>
        <p:nvPicPr>
          <p:cNvPr id="9" name="Tijdelijke aanduiding voor inhoud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79569" y="3035300"/>
            <a:ext cx="3289300" cy="2463800"/>
          </a:xfrm>
        </p:spPr>
      </p:pic>
    </p:spTree>
    <p:extLst>
      <p:ext uri="{BB962C8B-B14F-4D97-AF65-F5344CB8AC3E}">
        <p14:creationId xmlns:p14="http://schemas.microsoft.com/office/powerpoint/2010/main" val="1381244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3600" dirty="0" smtClean="0">
                <a:solidFill>
                  <a:schemeClr val="tx1"/>
                </a:solidFill>
              </a:rPr>
              <a:t/>
            </a:r>
            <a:br>
              <a:rPr lang="nl-NL" sz="3600" dirty="0" smtClean="0">
                <a:solidFill>
                  <a:schemeClr val="tx1"/>
                </a:solidFill>
              </a:rPr>
            </a:br>
            <a:r>
              <a:rPr lang="nl-NL" sz="3600" dirty="0" smtClean="0">
                <a:solidFill>
                  <a:schemeClr val="tx1"/>
                </a:solidFill>
              </a:rPr>
              <a:t>TRAUMAEXPOSURE EN ONDERZOEK</a:t>
            </a:r>
            <a:endParaRPr lang="nl-NL" sz="3600" dirty="0">
              <a:solidFill>
                <a:schemeClr val="tx1"/>
              </a:solidFill>
            </a:endParaRPr>
          </a:p>
        </p:txBody>
      </p:sp>
      <p:sp>
        <p:nvSpPr>
          <p:cNvPr id="7" name="Tijdelijke aanduiding voor inhoud 6"/>
          <p:cNvSpPr>
            <a:spLocks noGrp="1"/>
          </p:cNvSpPr>
          <p:nvPr>
            <p:ph sz="half" idx="1"/>
          </p:nvPr>
        </p:nvSpPr>
        <p:spPr/>
        <p:txBody>
          <a:bodyPr/>
          <a:lstStyle/>
          <a:p>
            <a:r>
              <a:rPr lang="nl-NL" sz="1600" dirty="0"/>
              <a:t>Surveyanalyse van </a:t>
            </a:r>
            <a:r>
              <a:rPr lang="nl-NL" sz="1600" dirty="0" err="1"/>
              <a:t>Gupta</a:t>
            </a:r>
            <a:r>
              <a:rPr lang="nl-NL" sz="1600" dirty="0"/>
              <a:t> &amp; kamp., </a:t>
            </a:r>
            <a:r>
              <a:rPr lang="nl-NL" sz="1600" dirty="0" err="1"/>
              <a:t>Agrawal</a:t>
            </a:r>
            <a:r>
              <a:rPr lang="nl-NL" sz="1600" dirty="0"/>
              <a:t> (2010):  </a:t>
            </a:r>
            <a:r>
              <a:rPr lang="nl-NL" sz="1600" dirty="0" smtClean="0"/>
              <a:t>7773 </a:t>
            </a:r>
            <a:r>
              <a:rPr lang="nl-NL" sz="1600" dirty="0"/>
              <a:t>gezinnen participeerden met een totale representatie van 22 495 </a:t>
            </a:r>
            <a:r>
              <a:rPr lang="nl-NL" sz="1600" dirty="0" smtClean="0"/>
              <a:t>kinderen:</a:t>
            </a:r>
          </a:p>
          <a:p>
            <a:pPr>
              <a:buFont typeface="Wingdings" charset="2"/>
              <a:buChar char="Ø"/>
            </a:pPr>
            <a:r>
              <a:rPr lang="nl-NL" sz="1600" b="1" dirty="0" smtClean="0"/>
              <a:t>51.4</a:t>
            </a:r>
            <a:r>
              <a:rPr lang="nl-NL" sz="1600" b="1" dirty="0"/>
              <a:t>% meisjes en 48.6% </a:t>
            </a:r>
            <a:r>
              <a:rPr lang="nl-NL" sz="1600" dirty="0"/>
              <a:t>van de jongens </a:t>
            </a:r>
            <a:r>
              <a:rPr lang="nl-NL" sz="1600" dirty="0" smtClean="0"/>
              <a:t>werden </a:t>
            </a:r>
            <a:r>
              <a:rPr lang="nl-NL" sz="1600" dirty="0"/>
              <a:t>blootgesteld </a:t>
            </a:r>
            <a:r>
              <a:rPr lang="nl-NL" sz="1600" b="1" dirty="0"/>
              <a:t>aan huiselijk, seksueel of fysiek geweld door toedoen van een intieme partner</a:t>
            </a:r>
          </a:p>
          <a:p>
            <a:endParaRPr lang="nl-NL" dirty="0"/>
          </a:p>
        </p:txBody>
      </p:sp>
      <p:pic>
        <p:nvPicPr>
          <p:cNvPr id="3" name="Tijdelijke aanduiding voor inhoud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79569" y="3035300"/>
            <a:ext cx="3289300" cy="2463800"/>
          </a:xfrm>
        </p:spPr>
      </p:pic>
    </p:spTree>
    <p:extLst>
      <p:ext uri="{BB962C8B-B14F-4D97-AF65-F5344CB8AC3E}">
        <p14:creationId xmlns:p14="http://schemas.microsoft.com/office/powerpoint/2010/main" val="28161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3600" dirty="0" smtClean="0">
                <a:solidFill>
                  <a:schemeClr val="tx1"/>
                </a:solidFill>
              </a:rPr>
              <a:t/>
            </a:r>
            <a:br>
              <a:rPr lang="nl-NL" sz="3600" dirty="0" smtClean="0">
                <a:solidFill>
                  <a:schemeClr val="tx1"/>
                </a:solidFill>
              </a:rPr>
            </a:br>
            <a:r>
              <a:rPr lang="nl-NL" sz="3600" dirty="0" smtClean="0">
                <a:solidFill>
                  <a:schemeClr val="tx1"/>
                </a:solidFill>
              </a:rPr>
              <a:t>TRAUMAEXPOSURE EN ONDERZOEK</a:t>
            </a:r>
            <a:endParaRPr lang="nl-NL" sz="3600" dirty="0">
              <a:solidFill>
                <a:schemeClr val="tx1"/>
              </a:solidFill>
            </a:endParaRPr>
          </a:p>
        </p:txBody>
      </p:sp>
      <p:sp>
        <p:nvSpPr>
          <p:cNvPr id="7" name="Tijdelijke aanduiding voor inhoud 6"/>
          <p:cNvSpPr>
            <a:spLocks noGrp="1"/>
          </p:cNvSpPr>
          <p:nvPr>
            <p:ph sz="half" idx="1"/>
          </p:nvPr>
        </p:nvSpPr>
        <p:spPr/>
        <p:txBody>
          <a:bodyPr>
            <a:normAutofit fontScale="62500" lnSpcReduction="20000"/>
          </a:bodyPr>
          <a:lstStyle/>
          <a:p>
            <a:r>
              <a:rPr lang="nl-NL" dirty="0" err="1" smtClean="0"/>
              <a:t>Longitudinal</a:t>
            </a:r>
            <a:r>
              <a:rPr lang="nl-NL" dirty="0" smtClean="0"/>
              <a:t> </a:t>
            </a:r>
            <a:r>
              <a:rPr lang="nl-NL" dirty="0" err="1" smtClean="0"/>
              <a:t>study</a:t>
            </a:r>
            <a:r>
              <a:rPr lang="nl-NL" dirty="0" smtClean="0"/>
              <a:t> Gray. Et al.,2015 naar </a:t>
            </a:r>
            <a:r>
              <a:rPr lang="nl-NL" dirty="0" err="1" smtClean="0"/>
              <a:t>traumaprevalence</a:t>
            </a:r>
            <a:r>
              <a:rPr lang="nl-NL" dirty="0" smtClean="0"/>
              <a:t> van 1357 </a:t>
            </a:r>
            <a:r>
              <a:rPr lang="nl-NL" dirty="0" err="1" smtClean="0"/>
              <a:t>geinstitutioneerde</a:t>
            </a:r>
            <a:r>
              <a:rPr lang="nl-NL" dirty="0" smtClean="0"/>
              <a:t> weeskinderen en 1480 family-</a:t>
            </a:r>
            <a:r>
              <a:rPr lang="nl-NL" dirty="0" err="1" smtClean="0"/>
              <a:t>based</a:t>
            </a:r>
            <a:r>
              <a:rPr lang="nl-NL" dirty="0" smtClean="0"/>
              <a:t> weeskinderen</a:t>
            </a:r>
            <a:endParaRPr lang="nl-NL" dirty="0"/>
          </a:p>
          <a:p>
            <a:pPr>
              <a:buFont typeface="Wingdings" charset="2"/>
              <a:buChar char="Ø"/>
            </a:pPr>
            <a:r>
              <a:rPr lang="nl-NL" dirty="0" smtClean="0"/>
              <a:t>Weeskinderen in instellingen als opgevangen in family-</a:t>
            </a:r>
            <a:r>
              <a:rPr lang="nl-NL" dirty="0" err="1" smtClean="0"/>
              <a:t>based</a:t>
            </a:r>
            <a:r>
              <a:rPr lang="nl-NL" dirty="0" smtClean="0"/>
              <a:t> care worden evenveel blootgesteld aan traumatische gebeurtenissen(91% en 92,4%)</a:t>
            </a:r>
          </a:p>
          <a:p>
            <a:pPr>
              <a:buFont typeface="Wingdings" charset="2"/>
              <a:buChar char="Ø"/>
            </a:pPr>
            <a:r>
              <a:rPr lang="nl-NL" dirty="0" smtClean="0"/>
              <a:t>Weeskinderen in een familiesetting hebben meer kans om blootgesteld te worden aan nieuwe traumatische gebeurtenissen in het opvolgende jaar</a:t>
            </a:r>
          </a:p>
          <a:p>
            <a:pPr>
              <a:buFont typeface="Wingdings" charset="2"/>
              <a:buChar char="Ø"/>
            </a:pPr>
            <a:r>
              <a:rPr lang="nl-NL" dirty="0" smtClean="0"/>
              <a:t>Ongeveer 50% van de kinderen in beide groepen hebben seksueel en fysieke mishandeling meegemaakt voor hun 13de levensjaar</a:t>
            </a:r>
          </a:p>
          <a:p>
            <a:pPr>
              <a:buFont typeface="Wingdings" charset="2"/>
              <a:buChar char="Ø"/>
            </a:pPr>
            <a:r>
              <a:rPr lang="nl-NL" dirty="0" smtClean="0"/>
              <a:t>Top 3 meest voorkomende trauma bij weeskinderen in instituties en family-</a:t>
            </a:r>
            <a:r>
              <a:rPr lang="nl-NL" dirty="0" err="1" smtClean="0"/>
              <a:t>based</a:t>
            </a:r>
            <a:r>
              <a:rPr lang="nl-NL" dirty="0" smtClean="0"/>
              <a:t> </a:t>
            </a:r>
            <a:r>
              <a:rPr lang="nl-NL" dirty="0" err="1" smtClean="0"/>
              <a:t>settings</a:t>
            </a:r>
            <a:r>
              <a:rPr lang="nl-NL" dirty="0" smtClean="0"/>
              <a:t> : 1) </a:t>
            </a:r>
            <a:r>
              <a:rPr lang="nl-NL" dirty="0" err="1" smtClean="0"/>
              <a:t>witnessing</a:t>
            </a:r>
            <a:r>
              <a:rPr lang="nl-NL" dirty="0" smtClean="0"/>
              <a:t> family </a:t>
            </a:r>
            <a:r>
              <a:rPr lang="nl-NL" dirty="0" err="1" smtClean="0"/>
              <a:t>death</a:t>
            </a:r>
            <a:r>
              <a:rPr lang="nl-NL" dirty="0" smtClean="0"/>
              <a:t> (72%), 2) </a:t>
            </a:r>
            <a:r>
              <a:rPr lang="nl-NL" dirty="0" err="1" smtClean="0"/>
              <a:t>sexual</a:t>
            </a:r>
            <a:r>
              <a:rPr lang="nl-NL" dirty="0" smtClean="0"/>
              <a:t> </a:t>
            </a:r>
            <a:r>
              <a:rPr lang="nl-NL" dirty="0" err="1" smtClean="0"/>
              <a:t>and</a:t>
            </a:r>
            <a:r>
              <a:rPr lang="nl-NL" dirty="0" smtClean="0"/>
              <a:t> </a:t>
            </a:r>
            <a:r>
              <a:rPr lang="nl-NL" dirty="0" err="1" smtClean="0"/>
              <a:t>physical</a:t>
            </a:r>
            <a:r>
              <a:rPr lang="nl-NL" dirty="0" smtClean="0"/>
              <a:t> </a:t>
            </a:r>
            <a:r>
              <a:rPr lang="nl-NL" dirty="0" err="1" smtClean="0"/>
              <a:t>abuse</a:t>
            </a:r>
            <a:r>
              <a:rPr lang="nl-NL" dirty="0" smtClean="0"/>
              <a:t> (50,3 en 54%), </a:t>
            </a:r>
            <a:r>
              <a:rPr lang="nl-NL" dirty="0" err="1" smtClean="0"/>
              <a:t>forced</a:t>
            </a:r>
            <a:r>
              <a:rPr lang="nl-NL" dirty="0" smtClean="0"/>
              <a:t> </a:t>
            </a:r>
            <a:r>
              <a:rPr lang="nl-NL" dirty="0" err="1" smtClean="0"/>
              <a:t>to</a:t>
            </a:r>
            <a:r>
              <a:rPr lang="nl-NL" dirty="0" smtClean="0"/>
              <a:t> </a:t>
            </a:r>
            <a:r>
              <a:rPr lang="nl-NL" dirty="0" err="1" smtClean="0"/>
              <a:t>leave</a:t>
            </a:r>
            <a:r>
              <a:rPr lang="nl-NL" dirty="0" smtClean="0"/>
              <a:t> home (27,6 % versus 15%) dan </a:t>
            </a:r>
            <a:r>
              <a:rPr lang="nl-NL" dirty="0" err="1" smtClean="0"/>
              <a:t>oorlog.rellen</a:t>
            </a:r>
            <a:r>
              <a:rPr lang="nl-NL" dirty="0" smtClean="0"/>
              <a:t>/conflicten (20% versus 22%)</a:t>
            </a:r>
            <a:endParaRPr lang="nl-NL" dirty="0"/>
          </a:p>
        </p:txBody>
      </p:sp>
      <p:pic>
        <p:nvPicPr>
          <p:cNvPr id="3" name="Tijdelijke aanduiding voor inhoud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79569" y="3035300"/>
            <a:ext cx="3289300" cy="2463800"/>
          </a:xfrm>
        </p:spPr>
      </p:pic>
    </p:spTree>
    <p:extLst>
      <p:ext uri="{BB962C8B-B14F-4D97-AF65-F5344CB8AC3E}">
        <p14:creationId xmlns:p14="http://schemas.microsoft.com/office/powerpoint/2010/main" val="81280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nl-NL" sz="3200" dirty="0" smtClean="0"/>
              <a:t>PSYCHOLOGISCH WELBEVINDEN </a:t>
            </a:r>
            <a:br>
              <a:rPr lang="nl-NL" sz="3200" dirty="0" smtClean="0"/>
            </a:br>
            <a:r>
              <a:rPr lang="nl-NL" sz="3200" dirty="0" smtClean="0"/>
              <a:t>WEESKINDEREN/AFGESTANE KINDEREN</a:t>
            </a:r>
            <a:endParaRPr lang="nl-NL" sz="3200" dirty="0"/>
          </a:p>
        </p:txBody>
      </p:sp>
      <p:pic>
        <p:nvPicPr>
          <p:cNvPr id="6" name="Tijdelijke aanduiding voor inhoud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10719" y="3143250"/>
            <a:ext cx="3606800" cy="2247900"/>
          </a:xfrm>
        </p:spPr>
      </p:pic>
      <p:sp>
        <p:nvSpPr>
          <p:cNvPr id="2" name="Tijdelijke aanduiding voor inhoud 1"/>
          <p:cNvSpPr>
            <a:spLocks noGrp="1"/>
          </p:cNvSpPr>
          <p:nvPr>
            <p:ph sz="half" idx="2"/>
          </p:nvPr>
        </p:nvSpPr>
        <p:spPr/>
        <p:txBody>
          <a:bodyPr>
            <a:normAutofit fontScale="85000" lnSpcReduction="10000"/>
          </a:bodyPr>
          <a:lstStyle/>
          <a:p>
            <a:r>
              <a:rPr lang="nl-NL" dirty="0" err="1"/>
              <a:t>Hermenay</a:t>
            </a:r>
            <a:r>
              <a:rPr lang="nl-NL" dirty="0"/>
              <a:t> et al.,</a:t>
            </a:r>
            <a:r>
              <a:rPr lang="nl-NL" dirty="0" smtClean="0"/>
              <a:t>2011: studie </a:t>
            </a:r>
            <a:r>
              <a:rPr lang="nl-NL" dirty="0"/>
              <a:t>naar </a:t>
            </a:r>
            <a:r>
              <a:rPr lang="nl-NL" dirty="0" smtClean="0"/>
              <a:t>het psychologische </a:t>
            </a:r>
            <a:r>
              <a:rPr lang="nl-NL" dirty="0"/>
              <a:t>welzijn van weeskinderen in een Afrikaans weeshuis </a:t>
            </a:r>
            <a:r>
              <a:rPr lang="nl-NL" dirty="0" smtClean="0"/>
              <a:t>(</a:t>
            </a:r>
            <a:r>
              <a:rPr lang="nl-NL" b="1" dirty="0" smtClean="0"/>
              <a:t>50% PTSS / hoge percentage depressie op gevolgd door </a:t>
            </a:r>
            <a:r>
              <a:rPr lang="nl-NL" b="1" dirty="0" err="1" smtClean="0"/>
              <a:t>internatilserende</a:t>
            </a:r>
            <a:r>
              <a:rPr lang="nl-NL" b="1" dirty="0" smtClean="0"/>
              <a:t> en </a:t>
            </a:r>
            <a:r>
              <a:rPr lang="nl-NL" b="1" dirty="0" err="1" smtClean="0"/>
              <a:t>externaliserende</a:t>
            </a:r>
            <a:r>
              <a:rPr lang="nl-NL" b="1" dirty="0" smtClean="0"/>
              <a:t> problematiek</a:t>
            </a:r>
            <a:r>
              <a:rPr lang="nl-NL" dirty="0" smtClean="0"/>
              <a:t>).</a:t>
            </a:r>
          </a:p>
          <a:p>
            <a:r>
              <a:rPr lang="nl-NL" dirty="0" err="1" smtClean="0"/>
              <a:t>Musshtaq</a:t>
            </a:r>
            <a:r>
              <a:rPr lang="nl-NL" dirty="0" smtClean="0"/>
              <a:t> </a:t>
            </a:r>
            <a:r>
              <a:rPr lang="nl-NL" dirty="0"/>
              <a:t>A. </a:t>
            </a:r>
            <a:r>
              <a:rPr lang="nl-NL" dirty="0" err="1"/>
              <a:t>Margoob</a:t>
            </a:r>
            <a:r>
              <a:rPr lang="nl-NL" dirty="0"/>
              <a:t> MD, et al., </a:t>
            </a:r>
            <a:r>
              <a:rPr lang="nl-NL" dirty="0" smtClean="0"/>
              <a:t>2006 studie naar psychiatrische </a:t>
            </a:r>
            <a:r>
              <a:rPr lang="nl-NL" dirty="0"/>
              <a:t>stoornissen bij meisjes tussen 5-12 jaar woonachtig in weeshuizen te </a:t>
            </a:r>
            <a:r>
              <a:rPr lang="nl-NL" dirty="0" smtClean="0"/>
              <a:t>(</a:t>
            </a:r>
            <a:r>
              <a:rPr lang="nl-NL" b="1" dirty="0" smtClean="0"/>
              <a:t>42,10</a:t>
            </a:r>
            <a:r>
              <a:rPr lang="nl-NL" b="1" dirty="0"/>
              <a:t>%</a:t>
            </a:r>
            <a:r>
              <a:rPr lang="nl-NL" dirty="0"/>
              <a:t> </a:t>
            </a:r>
            <a:r>
              <a:rPr lang="nl-NL" b="1" dirty="0" smtClean="0"/>
              <a:t>psychiatrische diagnose</a:t>
            </a:r>
            <a:r>
              <a:rPr lang="nl-NL" dirty="0" smtClean="0"/>
              <a:t> zoals </a:t>
            </a:r>
            <a:r>
              <a:rPr lang="nl-NL" dirty="0"/>
              <a:t>geclassificeerd door de DSM </a:t>
            </a:r>
            <a:r>
              <a:rPr lang="nl-NL" dirty="0" smtClean="0"/>
              <a:t>IIITR: </a:t>
            </a:r>
            <a:r>
              <a:rPr lang="nl-NL" b="1" dirty="0" smtClean="0"/>
              <a:t>40,62 </a:t>
            </a:r>
            <a:r>
              <a:rPr lang="nl-NL" b="1" dirty="0"/>
              <a:t>% PTSS </a:t>
            </a:r>
            <a:r>
              <a:rPr lang="nl-NL" b="1" dirty="0" smtClean="0"/>
              <a:t>klachten </a:t>
            </a:r>
            <a:r>
              <a:rPr lang="nl-NL" dirty="0" smtClean="0"/>
              <a:t>/</a:t>
            </a:r>
            <a:r>
              <a:rPr lang="nl-NL" b="1" dirty="0" smtClean="0"/>
              <a:t>25</a:t>
            </a:r>
            <a:r>
              <a:rPr lang="nl-NL" b="1" dirty="0"/>
              <a:t>% symptomen van Major </a:t>
            </a:r>
            <a:r>
              <a:rPr lang="nl-NL" b="1" dirty="0" err="1" smtClean="0"/>
              <a:t>Depression</a:t>
            </a:r>
            <a:endParaRPr lang="nl-NL" b="1" dirty="0"/>
          </a:p>
        </p:txBody>
      </p:sp>
    </p:spTree>
    <p:extLst>
      <p:ext uri="{BB962C8B-B14F-4D97-AF65-F5344CB8AC3E}">
        <p14:creationId xmlns:p14="http://schemas.microsoft.com/office/powerpoint/2010/main" val="1132019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nl-NL" sz="3200" dirty="0" smtClean="0"/>
              <a:t>PSYCHOLOGISCH WELBEVINDEN </a:t>
            </a:r>
            <a:br>
              <a:rPr lang="nl-NL" sz="3200" dirty="0" smtClean="0"/>
            </a:br>
            <a:r>
              <a:rPr lang="nl-NL" sz="3200" dirty="0" smtClean="0"/>
              <a:t>WEESKINDEREN/AFGESTANE KINDEREN</a:t>
            </a:r>
            <a:endParaRPr lang="nl-NL" sz="3200" dirty="0"/>
          </a:p>
        </p:txBody>
      </p:sp>
      <p:pic>
        <p:nvPicPr>
          <p:cNvPr id="6" name="Tijdelijke aanduiding voor inhoud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10719" y="3143250"/>
            <a:ext cx="3606800" cy="2247900"/>
          </a:xfrm>
        </p:spPr>
      </p:pic>
      <p:sp>
        <p:nvSpPr>
          <p:cNvPr id="2" name="Tijdelijke aanduiding voor inhoud 1"/>
          <p:cNvSpPr>
            <a:spLocks noGrp="1"/>
          </p:cNvSpPr>
          <p:nvPr>
            <p:ph sz="half" idx="2"/>
          </p:nvPr>
        </p:nvSpPr>
        <p:spPr/>
        <p:txBody>
          <a:bodyPr>
            <a:normAutofit fontScale="70000" lnSpcReduction="20000"/>
          </a:bodyPr>
          <a:lstStyle/>
          <a:p>
            <a:r>
              <a:rPr lang="nl-NL" dirty="0" err="1" smtClean="0"/>
              <a:t>K.Whetten</a:t>
            </a:r>
            <a:r>
              <a:rPr lang="nl-NL" dirty="0" smtClean="0"/>
              <a:t> </a:t>
            </a:r>
            <a:r>
              <a:rPr lang="nl-NL" dirty="0"/>
              <a:t>et al</a:t>
            </a:r>
            <a:r>
              <a:rPr lang="nl-NL" dirty="0" smtClean="0"/>
              <a:t>., 2009:  </a:t>
            </a:r>
            <a:r>
              <a:rPr lang="nl-NL" b="1" dirty="0"/>
              <a:t>institutionele zorg in weeshuizen niet per direct leidt tot </a:t>
            </a:r>
            <a:r>
              <a:rPr lang="nl-NL" b="1" dirty="0" smtClean="0"/>
              <a:t>negatieve </a:t>
            </a:r>
            <a:r>
              <a:rPr lang="nl-NL" b="1" dirty="0" err="1" smtClean="0"/>
              <a:t>gezondheids</a:t>
            </a:r>
            <a:r>
              <a:rPr lang="nl-NL" b="1" dirty="0" smtClean="0"/>
              <a:t> uitkomsten </a:t>
            </a:r>
            <a:r>
              <a:rPr lang="nl-NL" dirty="0"/>
              <a:t>bij deze doelgroep in vergelijking met kinderen die opgroeien in </a:t>
            </a:r>
            <a:r>
              <a:rPr lang="nl-NL" dirty="0" smtClean="0"/>
              <a:t>de gemeenschap</a:t>
            </a:r>
            <a:r>
              <a:rPr lang="nl-NL" dirty="0"/>
              <a:t>. In haar studie werd het </a:t>
            </a:r>
            <a:r>
              <a:rPr lang="nl-NL" b="1" dirty="0"/>
              <a:t>algemeen welzijn op cognitief-, emotioneel-,gedragsmatig vlak evenals fysieke gezondheid en groei van maar liefst 1357geinstitutionaliseerde weeskinderen en afgestane kinderen vergeleken met 1480weeskinderen/afgestane kinderen die opgroeien in de gemeenschap</a:t>
            </a:r>
            <a:r>
              <a:rPr lang="nl-NL" b="1" dirty="0" smtClean="0"/>
              <a:t>.</a:t>
            </a:r>
          </a:p>
          <a:p>
            <a:pPr>
              <a:buFont typeface="Wingdings" charset="2"/>
              <a:buChar char="Ø"/>
            </a:pPr>
            <a:r>
              <a:rPr lang="nl-NL" b="1" dirty="0" smtClean="0"/>
              <a:t>impact </a:t>
            </a:r>
            <a:r>
              <a:rPr lang="nl-NL" b="1" dirty="0"/>
              <a:t>van intra opvangfactoren (63,6 % - 86,8 %) </a:t>
            </a:r>
            <a:r>
              <a:rPr lang="nl-NL" dirty="0" smtClean="0"/>
              <a:t>een grotere </a:t>
            </a:r>
            <a:r>
              <a:rPr lang="nl-NL" dirty="0"/>
              <a:t>rol lijken te hebben op het welbevinden van kinderen, eerder dan verschillen tussen </a:t>
            </a:r>
            <a:r>
              <a:rPr lang="nl-NL" b="1" dirty="0" smtClean="0"/>
              <a:t>al dan </a:t>
            </a:r>
            <a:r>
              <a:rPr lang="nl-NL" b="1" dirty="0"/>
              <a:t>niet opgevangen worden in een weeshuis en dus de opvangsetting (2,3% - 22,5%).</a:t>
            </a:r>
          </a:p>
        </p:txBody>
      </p:sp>
    </p:spTree>
    <p:extLst>
      <p:ext uri="{BB962C8B-B14F-4D97-AF65-F5344CB8AC3E}">
        <p14:creationId xmlns:p14="http://schemas.microsoft.com/office/powerpoint/2010/main" val="744030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nl-NL" sz="3200" dirty="0" smtClean="0"/>
              <a:t>PSYCHOLOGISCH WELBEVINDEN </a:t>
            </a:r>
            <a:br>
              <a:rPr lang="nl-NL" sz="3200" dirty="0" smtClean="0"/>
            </a:br>
            <a:r>
              <a:rPr lang="nl-NL" sz="3200" dirty="0" smtClean="0"/>
              <a:t>WEESKINDEREN/AFGESTANE KINDEREN</a:t>
            </a:r>
            <a:endParaRPr lang="nl-NL" sz="3200" dirty="0"/>
          </a:p>
        </p:txBody>
      </p:sp>
      <p:pic>
        <p:nvPicPr>
          <p:cNvPr id="6" name="Tijdelijke aanduiding voor inhoud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10719" y="3143250"/>
            <a:ext cx="3606800" cy="2247900"/>
          </a:xfrm>
        </p:spPr>
      </p:pic>
      <p:sp>
        <p:nvSpPr>
          <p:cNvPr id="2" name="Tijdelijke aanduiding voor inhoud 1"/>
          <p:cNvSpPr>
            <a:spLocks noGrp="1"/>
          </p:cNvSpPr>
          <p:nvPr>
            <p:ph sz="half" idx="2"/>
          </p:nvPr>
        </p:nvSpPr>
        <p:spPr/>
        <p:txBody>
          <a:bodyPr>
            <a:normAutofit fontScale="85000" lnSpcReduction="10000"/>
          </a:bodyPr>
          <a:lstStyle/>
          <a:p>
            <a:r>
              <a:rPr lang="nl-NL" dirty="0" err="1"/>
              <a:t>Whetten</a:t>
            </a:r>
            <a:r>
              <a:rPr lang="nl-NL" dirty="0"/>
              <a:t>, et al.,2011: 1258 weeskinderen en afgestane in 5 low en </a:t>
            </a:r>
            <a:r>
              <a:rPr lang="nl-NL" dirty="0" err="1"/>
              <a:t>middle</a:t>
            </a:r>
            <a:r>
              <a:rPr lang="nl-NL" dirty="0"/>
              <a:t> </a:t>
            </a:r>
            <a:r>
              <a:rPr lang="nl-NL" dirty="0" err="1"/>
              <a:t>income</a:t>
            </a:r>
            <a:r>
              <a:rPr lang="nl-NL" dirty="0"/>
              <a:t> </a:t>
            </a:r>
            <a:r>
              <a:rPr lang="nl-NL" dirty="0" err="1"/>
              <a:t>countries</a:t>
            </a:r>
            <a:r>
              <a:rPr lang="nl-NL" dirty="0"/>
              <a:t> naar traumaexposure</a:t>
            </a:r>
            <a:r>
              <a:rPr lang="nl-NL" dirty="0" smtClean="0"/>
              <a:t>.</a:t>
            </a:r>
          </a:p>
          <a:p>
            <a:pPr>
              <a:buFont typeface="Wingdings" charset="2"/>
              <a:buChar char="Ø"/>
            </a:pPr>
            <a:r>
              <a:rPr lang="nl-NL" b="1" dirty="0" smtClean="0"/>
              <a:t>Weeskinderen en volwezen meeste angstklachten </a:t>
            </a:r>
            <a:r>
              <a:rPr lang="nl-NL" dirty="0" smtClean="0"/>
              <a:t>versus afgestane en niet wezen/afgestane kinderen (vooral </a:t>
            </a:r>
            <a:r>
              <a:rPr lang="nl-NL" b="1" dirty="0" smtClean="0"/>
              <a:t>geassocieerd met gedwongen thuis verlaten, oorlog/conflicten/rellen</a:t>
            </a:r>
            <a:r>
              <a:rPr lang="nl-NL" dirty="0" smtClean="0"/>
              <a:t>)</a:t>
            </a:r>
          </a:p>
          <a:p>
            <a:pPr>
              <a:buFont typeface="Wingdings" charset="2"/>
              <a:buChar char="Ø"/>
            </a:pPr>
            <a:r>
              <a:rPr lang="nl-NL" b="1" dirty="0" smtClean="0"/>
              <a:t>Weeskinderen en volwezen emotionele problemen </a:t>
            </a:r>
            <a:r>
              <a:rPr lang="nl-NL" dirty="0" smtClean="0"/>
              <a:t>vooral </a:t>
            </a:r>
            <a:r>
              <a:rPr lang="nl-NL" b="1" dirty="0" smtClean="0"/>
              <a:t>geassocieerd met oorlog/conflicten/rellen/natuurrampen</a:t>
            </a:r>
            <a:r>
              <a:rPr lang="nl-NL" dirty="0" smtClean="0"/>
              <a:t>)</a:t>
            </a:r>
          </a:p>
          <a:p>
            <a:pPr>
              <a:buFont typeface="Wingdings" charset="2"/>
              <a:buChar char="Ø"/>
            </a:pPr>
            <a:endParaRPr lang="nl-NL" dirty="0" smtClean="0"/>
          </a:p>
          <a:p>
            <a:pPr>
              <a:buFont typeface="Wingdings" charset="2"/>
              <a:buChar char="Ø"/>
            </a:pPr>
            <a:endParaRPr lang="nl-NL" dirty="0"/>
          </a:p>
          <a:p>
            <a:endParaRPr lang="nl-NL" dirty="0"/>
          </a:p>
        </p:txBody>
      </p:sp>
    </p:spTree>
    <p:extLst>
      <p:ext uri="{BB962C8B-B14F-4D97-AF65-F5344CB8AC3E}">
        <p14:creationId xmlns:p14="http://schemas.microsoft.com/office/powerpoint/2010/main" val="11716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solidFill>
                  <a:schemeClr val="tx1"/>
                </a:solidFill>
              </a:rPr>
              <a:t>VAN TEHUIS NAAR HUIS</a:t>
            </a:r>
            <a:br>
              <a:rPr lang="nl-NL" dirty="0" smtClean="0">
                <a:solidFill>
                  <a:schemeClr val="tx1"/>
                </a:solidFill>
              </a:rPr>
            </a:br>
            <a:r>
              <a:rPr lang="nl-NL" dirty="0" smtClean="0">
                <a:solidFill>
                  <a:schemeClr val="tx1"/>
                </a:solidFill>
              </a:rPr>
              <a:t>“ik ga op reis en ik neem mee”</a:t>
            </a:r>
            <a:endParaRPr lang="nl-NL" dirty="0">
              <a:solidFill>
                <a:schemeClr val="tx1"/>
              </a:solidFill>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5919" y="2497137"/>
            <a:ext cx="6286500" cy="3533775"/>
          </a:xfrm>
        </p:spPr>
      </p:pic>
    </p:spTree>
    <p:extLst>
      <p:ext uri="{BB962C8B-B14F-4D97-AF65-F5344CB8AC3E}">
        <p14:creationId xmlns:p14="http://schemas.microsoft.com/office/powerpoint/2010/main" val="1641234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nl-NL" sz="3200" dirty="0" smtClean="0"/>
              <a:t>PSYCHOLOGISCH WELBEVINDEN </a:t>
            </a:r>
            <a:br>
              <a:rPr lang="nl-NL" sz="3200" dirty="0" smtClean="0"/>
            </a:br>
            <a:r>
              <a:rPr lang="nl-NL" sz="3200" dirty="0" smtClean="0"/>
              <a:t>WEESKINDEREN/AFGESTANE KINDEREN</a:t>
            </a:r>
            <a:endParaRPr lang="nl-NL" sz="3200" dirty="0"/>
          </a:p>
        </p:txBody>
      </p:sp>
      <p:pic>
        <p:nvPicPr>
          <p:cNvPr id="6" name="Tijdelijke aanduiding voor inhoud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10719" y="3143250"/>
            <a:ext cx="3606800" cy="2247900"/>
          </a:xfrm>
        </p:spPr>
      </p:pic>
      <p:sp>
        <p:nvSpPr>
          <p:cNvPr id="2" name="Tijdelijke aanduiding voor inhoud 1"/>
          <p:cNvSpPr>
            <a:spLocks noGrp="1"/>
          </p:cNvSpPr>
          <p:nvPr>
            <p:ph sz="half" idx="2"/>
          </p:nvPr>
        </p:nvSpPr>
        <p:spPr/>
        <p:txBody>
          <a:bodyPr>
            <a:normAutofit fontScale="77500" lnSpcReduction="20000"/>
          </a:bodyPr>
          <a:lstStyle/>
          <a:p>
            <a:r>
              <a:rPr lang="nl-NL" dirty="0" err="1" smtClean="0"/>
              <a:t>Hermenay</a:t>
            </a:r>
            <a:r>
              <a:rPr lang="nl-NL" dirty="0" smtClean="0"/>
              <a:t> </a:t>
            </a:r>
            <a:r>
              <a:rPr lang="nl-NL" dirty="0"/>
              <a:t>et al., </a:t>
            </a:r>
            <a:r>
              <a:rPr lang="nl-NL" dirty="0" smtClean="0"/>
              <a:t>2011 : Onderzoek toont </a:t>
            </a:r>
            <a:r>
              <a:rPr lang="nl-NL" dirty="0"/>
              <a:t>aan dat </a:t>
            </a:r>
            <a:r>
              <a:rPr lang="nl-NL" b="1" dirty="0"/>
              <a:t>weeskinderen die te maken krijgen met verlies van 1 of beide ouders meer </a:t>
            </a:r>
            <a:r>
              <a:rPr lang="nl-NL" b="1" dirty="0" smtClean="0"/>
              <a:t>at risk </a:t>
            </a:r>
            <a:r>
              <a:rPr lang="nl-NL" b="1" dirty="0"/>
              <a:t>zijn voor de ontwikkeling van PTSS klachten ongeacht of ze in een weeshuis of bij 1 </a:t>
            </a:r>
            <a:r>
              <a:rPr lang="nl-NL" b="1" dirty="0" smtClean="0"/>
              <a:t>van beide </a:t>
            </a:r>
            <a:r>
              <a:rPr lang="nl-NL" b="1" dirty="0"/>
              <a:t>ouders verblijven </a:t>
            </a:r>
          </a:p>
          <a:p>
            <a:r>
              <a:rPr lang="nl-NL" dirty="0" smtClean="0"/>
              <a:t>M</a:t>
            </a:r>
            <a:r>
              <a:rPr lang="nl-NL" dirty="0"/>
              <a:t>. </a:t>
            </a:r>
            <a:r>
              <a:rPr lang="nl-NL" dirty="0" err="1" smtClean="0"/>
              <a:t>Hasanovic</a:t>
            </a:r>
            <a:r>
              <a:rPr lang="nl-NL" dirty="0" smtClean="0"/>
              <a:t>., 2006; </a:t>
            </a:r>
            <a:r>
              <a:rPr lang="nl-NL" dirty="0" err="1"/>
              <a:t>Musshtaq</a:t>
            </a:r>
            <a:r>
              <a:rPr lang="nl-NL" dirty="0"/>
              <a:t> A. </a:t>
            </a:r>
            <a:r>
              <a:rPr lang="nl-NL" dirty="0" err="1"/>
              <a:t>Margoob</a:t>
            </a:r>
            <a:r>
              <a:rPr lang="nl-NL" dirty="0"/>
              <a:t> </a:t>
            </a:r>
            <a:r>
              <a:rPr lang="nl-NL" dirty="0" smtClean="0"/>
              <a:t>et al.,2006:  </a:t>
            </a:r>
            <a:r>
              <a:rPr lang="nl-NL" b="1" dirty="0" smtClean="0"/>
              <a:t>Trauma </a:t>
            </a:r>
            <a:r>
              <a:rPr lang="nl-NL" b="1" dirty="0"/>
              <a:t>exposure gekenmerkt door </a:t>
            </a:r>
            <a:r>
              <a:rPr lang="nl-NL" b="1" dirty="0" smtClean="0"/>
              <a:t>verlies van </a:t>
            </a:r>
            <a:r>
              <a:rPr lang="nl-NL" b="1" dirty="0"/>
              <a:t>1 of beide ouders </a:t>
            </a:r>
            <a:r>
              <a:rPr lang="nl-NL" dirty="0"/>
              <a:t>bleek uit een studie bij o.a. weeskinderen in </a:t>
            </a:r>
            <a:r>
              <a:rPr lang="nl-NL" dirty="0" err="1"/>
              <a:t>Bosnie</a:t>
            </a:r>
            <a:r>
              <a:rPr lang="nl-NL" dirty="0"/>
              <a:t> en Herzegovina </a:t>
            </a:r>
            <a:r>
              <a:rPr lang="nl-NL" dirty="0" smtClean="0"/>
              <a:t>als een </a:t>
            </a:r>
            <a:r>
              <a:rPr lang="nl-NL" dirty="0"/>
              <a:t>van de </a:t>
            </a:r>
            <a:r>
              <a:rPr lang="nl-NL" b="1" dirty="0"/>
              <a:t>meest voorspellende factors voor de ontwikkeling van PTSS klachten – al </a:t>
            </a:r>
            <a:r>
              <a:rPr lang="nl-NL" b="1" dirty="0" smtClean="0"/>
              <a:t>dan niet </a:t>
            </a:r>
            <a:r>
              <a:rPr lang="nl-NL" b="1" dirty="0" err="1"/>
              <a:t>comorbide</a:t>
            </a:r>
            <a:r>
              <a:rPr lang="nl-NL" b="1" dirty="0"/>
              <a:t> met </a:t>
            </a:r>
            <a:r>
              <a:rPr lang="nl-NL" b="1" dirty="0" smtClean="0"/>
              <a:t>depressie</a:t>
            </a:r>
          </a:p>
          <a:p>
            <a:endParaRPr lang="nl-NL" dirty="0"/>
          </a:p>
        </p:txBody>
      </p:sp>
    </p:spTree>
    <p:extLst>
      <p:ext uri="{BB962C8B-B14F-4D97-AF65-F5344CB8AC3E}">
        <p14:creationId xmlns:p14="http://schemas.microsoft.com/office/powerpoint/2010/main" val="1130342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nl-NL" sz="3200" dirty="0" smtClean="0"/>
              <a:t>PSYCHOLOGISCH WELBEVINDEN </a:t>
            </a:r>
            <a:br>
              <a:rPr lang="nl-NL" sz="3200" dirty="0" smtClean="0"/>
            </a:br>
            <a:r>
              <a:rPr lang="nl-NL" sz="3200" dirty="0" smtClean="0"/>
              <a:t>WEESKINDEREN/AFGESTANE KINDEREN</a:t>
            </a:r>
            <a:endParaRPr lang="nl-NL" sz="3200" dirty="0"/>
          </a:p>
        </p:txBody>
      </p:sp>
      <p:pic>
        <p:nvPicPr>
          <p:cNvPr id="6" name="Tijdelijke aanduiding voor inhoud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10719" y="3143250"/>
            <a:ext cx="3606800" cy="2247900"/>
          </a:xfrm>
        </p:spPr>
      </p:pic>
      <p:sp>
        <p:nvSpPr>
          <p:cNvPr id="2" name="Tijdelijke aanduiding voor inhoud 1"/>
          <p:cNvSpPr>
            <a:spLocks noGrp="1"/>
          </p:cNvSpPr>
          <p:nvPr>
            <p:ph sz="half" idx="2"/>
          </p:nvPr>
        </p:nvSpPr>
        <p:spPr/>
        <p:txBody>
          <a:bodyPr>
            <a:normAutofit/>
          </a:bodyPr>
          <a:lstStyle/>
          <a:p>
            <a:r>
              <a:rPr lang="nl-NL" dirty="0" err="1"/>
              <a:t>Whetten</a:t>
            </a:r>
            <a:r>
              <a:rPr lang="nl-NL" dirty="0"/>
              <a:t> </a:t>
            </a:r>
            <a:r>
              <a:rPr lang="nl-NL" dirty="0" smtClean="0"/>
              <a:t>et al</a:t>
            </a:r>
            <a:r>
              <a:rPr lang="nl-NL" dirty="0"/>
              <a:t>. (2013) </a:t>
            </a:r>
            <a:r>
              <a:rPr lang="nl-NL" dirty="0" smtClean="0"/>
              <a:t>: </a:t>
            </a:r>
            <a:r>
              <a:rPr lang="nl-NL" dirty="0" err="1" smtClean="0"/>
              <a:t>study</a:t>
            </a:r>
            <a:r>
              <a:rPr lang="nl-NL" dirty="0" smtClean="0"/>
              <a:t> naar PTSS prevalentie, angstklachten</a:t>
            </a:r>
            <a:r>
              <a:rPr lang="nl-NL" dirty="0"/>
              <a:t>, </a:t>
            </a:r>
            <a:r>
              <a:rPr lang="nl-NL" dirty="0" smtClean="0"/>
              <a:t>emotionele problemen </a:t>
            </a:r>
            <a:r>
              <a:rPr lang="nl-NL" dirty="0"/>
              <a:t>en gedragsklachten bij 1258 weeskinderen en afgestane </a:t>
            </a:r>
            <a:r>
              <a:rPr lang="nl-NL" dirty="0" smtClean="0"/>
              <a:t>kinderen:</a:t>
            </a:r>
          </a:p>
          <a:p>
            <a:pPr>
              <a:buFont typeface="Wingdings" charset="2"/>
              <a:buChar char="Ø"/>
            </a:pPr>
            <a:r>
              <a:rPr lang="nl-NL" b="1" dirty="0" smtClean="0"/>
              <a:t>Meer trauma exposure =&gt; meer kans op emotionele en gedragsproblemen</a:t>
            </a:r>
          </a:p>
        </p:txBody>
      </p:sp>
    </p:spTree>
    <p:extLst>
      <p:ext uri="{BB962C8B-B14F-4D97-AF65-F5344CB8AC3E}">
        <p14:creationId xmlns:p14="http://schemas.microsoft.com/office/powerpoint/2010/main" val="129696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162301" y="1830579"/>
            <a:ext cx="5859724" cy="2484246"/>
          </a:xfrm>
        </p:spPr>
        <p:txBody>
          <a:bodyPr>
            <a:normAutofit fontScale="90000"/>
          </a:bodyPr>
          <a:lstStyle/>
          <a:p>
            <a:r>
              <a:rPr lang="nl-NL" sz="3100" b="1" dirty="0" smtClean="0">
                <a:solidFill>
                  <a:schemeClr val="tx1"/>
                </a:solidFill>
              </a:rPr>
              <a:t>WAT ZIT ER IN HUN RUGZAK?</a:t>
            </a:r>
            <a:r>
              <a:rPr lang="nl-NL" sz="3100" dirty="0" smtClean="0"/>
              <a:t/>
            </a:r>
            <a:br>
              <a:rPr lang="nl-NL" sz="3100" dirty="0" smtClean="0"/>
            </a:br>
            <a:r>
              <a:rPr lang="nl-NL" dirty="0" smtClean="0"/>
              <a:t/>
            </a:r>
            <a:br>
              <a:rPr lang="nl-NL" dirty="0" smtClean="0"/>
            </a:br>
            <a:r>
              <a:rPr lang="nl-NL" dirty="0" smtClean="0"/>
              <a:t/>
            </a:r>
            <a:br>
              <a:rPr lang="nl-NL" dirty="0" smtClean="0"/>
            </a:br>
            <a:r>
              <a:rPr lang="nl-NL" sz="2200" dirty="0" smtClean="0"/>
              <a:t/>
            </a:r>
            <a:br>
              <a:rPr lang="nl-NL" sz="2200" dirty="0" smtClean="0"/>
            </a:br>
            <a:endParaRPr lang="nl-NL" dirty="0"/>
          </a:p>
        </p:txBody>
      </p:sp>
    </p:spTree>
    <p:extLst>
      <p:ext uri="{BB962C8B-B14F-4D97-AF65-F5344CB8AC3E}">
        <p14:creationId xmlns:p14="http://schemas.microsoft.com/office/powerpoint/2010/main" val="57258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1"/>
                </a:solidFill>
              </a:rPr>
              <a:t>VIDEO</a:t>
            </a:r>
            <a:endParaRPr lang="nl-NL" dirty="0">
              <a:solidFill>
                <a:schemeClr val="tx1"/>
              </a:solidFill>
            </a:endParaRPr>
          </a:p>
        </p:txBody>
      </p:sp>
      <p:sp>
        <p:nvSpPr>
          <p:cNvPr id="4" name="Tijdelijke aanduiding voor inhoud 3"/>
          <p:cNvSpPr>
            <a:spLocks noGrp="1"/>
          </p:cNvSpPr>
          <p:nvPr>
            <p:ph idx="1"/>
          </p:nvPr>
        </p:nvSpPr>
        <p:spPr/>
        <p:txBody>
          <a:bodyPr/>
          <a:lstStyle/>
          <a:p>
            <a:r>
              <a:rPr lang="nl-NL" dirty="0" smtClean="0">
                <a:hlinkClick r:id="rId2"/>
              </a:rPr>
              <a:t>https://youtu.be/5azZnnNc-VU</a:t>
            </a:r>
            <a:endParaRPr lang="nl-NL" dirty="0"/>
          </a:p>
        </p:txBody>
      </p:sp>
    </p:spTree>
    <p:extLst>
      <p:ext uri="{BB962C8B-B14F-4D97-AF65-F5344CB8AC3E}">
        <p14:creationId xmlns:p14="http://schemas.microsoft.com/office/powerpoint/2010/main" val="124723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3600" dirty="0" smtClean="0">
                <a:solidFill>
                  <a:schemeClr val="tx1"/>
                </a:solidFill>
              </a:rPr>
              <a:t/>
            </a:r>
            <a:br>
              <a:rPr lang="nl-NL" sz="3600" dirty="0" smtClean="0">
                <a:solidFill>
                  <a:schemeClr val="tx1"/>
                </a:solidFill>
              </a:rPr>
            </a:br>
            <a:r>
              <a:rPr lang="nl-NL" sz="3600" dirty="0" smtClean="0">
                <a:solidFill>
                  <a:schemeClr val="tx1"/>
                </a:solidFill>
              </a:rPr>
              <a:t>TRAUMAEXPOSURE EN ONDERZOEK</a:t>
            </a:r>
            <a:endParaRPr lang="nl-NL" sz="3600" dirty="0">
              <a:solidFill>
                <a:schemeClr val="tx1"/>
              </a:solidFill>
            </a:endParaRPr>
          </a:p>
        </p:txBody>
      </p:sp>
      <p:sp>
        <p:nvSpPr>
          <p:cNvPr id="7" name="Tijdelijke aanduiding voor inhoud 6"/>
          <p:cNvSpPr>
            <a:spLocks noGrp="1"/>
          </p:cNvSpPr>
          <p:nvPr>
            <p:ph sz="half" idx="1"/>
          </p:nvPr>
        </p:nvSpPr>
        <p:spPr>
          <a:xfrm>
            <a:off x="2933699" y="2438399"/>
            <a:ext cx="4481514" cy="4291014"/>
          </a:xfrm>
        </p:spPr>
        <p:txBody>
          <a:bodyPr>
            <a:normAutofit fontScale="55000" lnSpcReduction="20000"/>
          </a:bodyPr>
          <a:lstStyle/>
          <a:p>
            <a:pPr marL="0" indent="0">
              <a:buNone/>
            </a:pPr>
            <a:r>
              <a:rPr lang="nl-NL" b="1" dirty="0" smtClean="0">
                <a:solidFill>
                  <a:schemeClr val="tx1"/>
                </a:solidFill>
              </a:rPr>
              <a:t>CONCLUSIE</a:t>
            </a:r>
          </a:p>
          <a:p>
            <a:pPr>
              <a:buFont typeface="Wingdings" charset="2"/>
              <a:buChar char="Ø"/>
            </a:pPr>
            <a:r>
              <a:rPr lang="nl-NL" dirty="0" smtClean="0">
                <a:solidFill>
                  <a:schemeClr val="tx1"/>
                </a:solidFill>
              </a:rPr>
              <a:t>Weeskinderen </a:t>
            </a:r>
            <a:r>
              <a:rPr lang="nl-NL" dirty="0">
                <a:solidFill>
                  <a:schemeClr val="tx1"/>
                </a:solidFill>
              </a:rPr>
              <a:t>en afgestane kinderen </a:t>
            </a:r>
            <a:r>
              <a:rPr lang="nl-NL" dirty="0" smtClean="0">
                <a:solidFill>
                  <a:schemeClr val="tx1"/>
                </a:solidFill>
              </a:rPr>
              <a:t>maken meer </a:t>
            </a:r>
            <a:r>
              <a:rPr lang="nl-NL" dirty="0">
                <a:solidFill>
                  <a:schemeClr val="tx1"/>
                </a:solidFill>
              </a:rPr>
              <a:t>traumatische gebeurtenissen </a:t>
            </a:r>
            <a:r>
              <a:rPr lang="nl-NL" dirty="0" smtClean="0">
                <a:solidFill>
                  <a:schemeClr val="tx1"/>
                </a:solidFill>
              </a:rPr>
              <a:t>mee dan (98%) niet-weeskinderen</a:t>
            </a:r>
            <a:r>
              <a:rPr lang="nl-NL" dirty="0">
                <a:solidFill>
                  <a:schemeClr val="tx1"/>
                </a:solidFill>
              </a:rPr>
              <a:t> </a:t>
            </a:r>
            <a:r>
              <a:rPr lang="nl-NL" dirty="0" smtClean="0">
                <a:solidFill>
                  <a:schemeClr val="tx1"/>
                </a:solidFill>
              </a:rPr>
              <a:t>(84-92%)</a:t>
            </a:r>
          </a:p>
          <a:p>
            <a:pPr>
              <a:buFont typeface="Wingdings" charset="2"/>
              <a:buChar char="Ø"/>
            </a:pPr>
            <a:r>
              <a:rPr lang="nl-NL" dirty="0" smtClean="0">
                <a:solidFill>
                  <a:schemeClr val="tx1"/>
                </a:solidFill>
              </a:rPr>
              <a:t>De meest voorkomende gebeurtenissen zijn seksueel misbruik  fysieke mishandeling (84%), getuigen van de dood van een familielid en gedwongen het huis verlaten maar ook huiselijk geweld (50%)</a:t>
            </a:r>
          </a:p>
          <a:p>
            <a:pPr>
              <a:buFont typeface="Wingdings" charset="2"/>
              <a:buChar char="Ø"/>
            </a:pPr>
            <a:r>
              <a:rPr lang="nl-NL" dirty="0" smtClean="0">
                <a:solidFill>
                  <a:schemeClr val="tx1"/>
                </a:solidFill>
              </a:rPr>
              <a:t>weeskinderen zijn kwetsbaarder </a:t>
            </a:r>
            <a:r>
              <a:rPr lang="nl-NL" dirty="0">
                <a:solidFill>
                  <a:schemeClr val="tx1"/>
                </a:solidFill>
              </a:rPr>
              <a:t>voor meer verschillende types van trauma </a:t>
            </a:r>
            <a:r>
              <a:rPr lang="nl-NL" dirty="0" smtClean="0">
                <a:solidFill>
                  <a:schemeClr val="tx1"/>
                </a:solidFill>
              </a:rPr>
              <a:t>exposure</a:t>
            </a:r>
          </a:p>
          <a:p>
            <a:pPr>
              <a:buFont typeface="Wingdings" charset="2"/>
              <a:buChar char="Ø"/>
            </a:pPr>
            <a:r>
              <a:rPr lang="nl-NL" dirty="0">
                <a:solidFill>
                  <a:schemeClr val="tx1"/>
                </a:solidFill>
              </a:rPr>
              <a:t>De blootstelling aan 1 bepaalde gebeurtenis verhoogd de kans om in de toekomst aan een gelijkaardige gebeurtenis blootgesteld te </a:t>
            </a:r>
            <a:r>
              <a:rPr lang="nl-NL" dirty="0" smtClean="0">
                <a:solidFill>
                  <a:schemeClr val="tx1"/>
                </a:solidFill>
              </a:rPr>
              <a:t>worden</a:t>
            </a:r>
          </a:p>
          <a:p>
            <a:pPr>
              <a:buFont typeface="Wingdings" charset="2"/>
              <a:buChar char="Ø"/>
            </a:pPr>
            <a:r>
              <a:rPr lang="nl-NL" dirty="0" smtClean="0">
                <a:solidFill>
                  <a:schemeClr val="tx1"/>
                </a:solidFill>
              </a:rPr>
              <a:t>Huiselijk </a:t>
            </a:r>
            <a:r>
              <a:rPr lang="nl-NL" dirty="0">
                <a:solidFill>
                  <a:schemeClr val="tx1"/>
                </a:solidFill>
              </a:rPr>
              <a:t>geweld, familiaal </a:t>
            </a:r>
            <a:r>
              <a:rPr lang="nl-NL" dirty="0" smtClean="0">
                <a:solidFill>
                  <a:schemeClr val="tx1"/>
                </a:solidFill>
              </a:rPr>
              <a:t>geweld, seksueel misbruik en fysieke mishandeling  zijn thema’s die spelen in </a:t>
            </a:r>
            <a:r>
              <a:rPr lang="nl-NL" dirty="0">
                <a:solidFill>
                  <a:schemeClr val="tx1"/>
                </a:solidFill>
              </a:rPr>
              <a:t>een hele grote groep kinderen </a:t>
            </a:r>
            <a:r>
              <a:rPr lang="nl-NL" dirty="0" smtClean="0">
                <a:solidFill>
                  <a:schemeClr val="tx1"/>
                </a:solidFill>
              </a:rPr>
              <a:t>ongeacht hun status. Dit moet altijd focus van aandacht zijn in elke programma.</a:t>
            </a:r>
          </a:p>
          <a:p>
            <a:pPr>
              <a:buFont typeface="Wingdings" charset="2"/>
              <a:buChar char="Ø"/>
            </a:pPr>
            <a:r>
              <a:rPr lang="nl-NL" dirty="0">
                <a:solidFill>
                  <a:schemeClr val="tx1"/>
                </a:solidFill>
              </a:rPr>
              <a:t>Niet </a:t>
            </a:r>
            <a:r>
              <a:rPr lang="mr-IN" dirty="0">
                <a:solidFill>
                  <a:schemeClr val="tx1"/>
                </a:solidFill>
              </a:rPr>
              <a:t>–</a:t>
            </a:r>
            <a:r>
              <a:rPr lang="nl-NL" dirty="0">
                <a:solidFill>
                  <a:schemeClr val="tx1"/>
                </a:solidFill>
              </a:rPr>
              <a:t> weeskinderen en kinderen in een </a:t>
            </a:r>
            <a:r>
              <a:rPr lang="nl-NL" dirty="0" err="1">
                <a:solidFill>
                  <a:schemeClr val="tx1"/>
                </a:solidFill>
              </a:rPr>
              <a:t>familybased</a:t>
            </a:r>
            <a:r>
              <a:rPr lang="nl-NL" dirty="0">
                <a:solidFill>
                  <a:schemeClr val="tx1"/>
                </a:solidFill>
              </a:rPr>
              <a:t> setting maken ook veel traumatische gebeurtenissen mee waarbij die in een </a:t>
            </a:r>
            <a:r>
              <a:rPr lang="nl-NL" dirty="0" err="1">
                <a:solidFill>
                  <a:schemeClr val="tx1"/>
                </a:solidFill>
              </a:rPr>
              <a:t>familybased</a:t>
            </a:r>
            <a:r>
              <a:rPr lang="nl-NL" dirty="0">
                <a:solidFill>
                  <a:schemeClr val="tx1"/>
                </a:solidFill>
              </a:rPr>
              <a:t> setting soms meer traumatische gebeurtenissen </a:t>
            </a:r>
            <a:r>
              <a:rPr lang="nl-NL" dirty="0" smtClean="0">
                <a:solidFill>
                  <a:schemeClr val="tx1"/>
                </a:solidFill>
              </a:rPr>
              <a:t>meemaken</a:t>
            </a:r>
            <a:endParaRPr lang="nl-NL" b="1" dirty="0" smtClean="0">
              <a:solidFill>
                <a:schemeClr val="tx1"/>
              </a:solidFill>
            </a:endParaRPr>
          </a:p>
          <a:p>
            <a:pPr>
              <a:buFont typeface="Wingdings" charset="2"/>
              <a:buChar char="Ø"/>
            </a:pPr>
            <a:endParaRPr lang="nl-NL" b="1" dirty="0"/>
          </a:p>
          <a:p>
            <a:endParaRPr lang="nl-NL" dirty="0"/>
          </a:p>
        </p:txBody>
      </p:sp>
      <p:pic>
        <p:nvPicPr>
          <p:cNvPr id="5" name="Tijdelijke aanduiding voor inhou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43800" y="2887722"/>
            <a:ext cx="4160838" cy="2758955"/>
          </a:xfrm>
        </p:spPr>
      </p:pic>
    </p:spTree>
    <p:extLst>
      <p:ext uri="{BB962C8B-B14F-4D97-AF65-F5344CB8AC3E}">
        <p14:creationId xmlns:p14="http://schemas.microsoft.com/office/powerpoint/2010/main" val="205533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3600" dirty="0" smtClean="0">
                <a:solidFill>
                  <a:schemeClr val="tx1"/>
                </a:solidFill>
              </a:rPr>
              <a:t/>
            </a:r>
            <a:br>
              <a:rPr lang="nl-NL" sz="3600" dirty="0" smtClean="0">
                <a:solidFill>
                  <a:schemeClr val="tx1"/>
                </a:solidFill>
              </a:rPr>
            </a:br>
            <a:r>
              <a:rPr lang="nl-NL" sz="3600" dirty="0" smtClean="0">
                <a:solidFill>
                  <a:schemeClr val="tx1"/>
                </a:solidFill>
              </a:rPr>
              <a:t>DE TRAUMA’S IN DE TAS</a:t>
            </a:r>
            <a:endParaRPr lang="nl-NL" sz="3600" dirty="0">
              <a:solidFill>
                <a:schemeClr val="tx1"/>
              </a:solidFill>
            </a:endParaRPr>
          </a:p>
        </p:txBody>
      </p:sp>
      <p:sp>
        <p:nvSpPr>
          <p:cNvPr id="7" name="Tijdelijke aanduiding voor inhoud 6"/>
          <p:cNvSpPr>
            <a:spLocks noGrp="1"/>
          </p:cNvSpPr>
          <p:nvPr>
            <p:ph sz="half" idx="1"/>
          </p:nvPr>
        </p:nvSpPr>
        <p:spPr/>
        <p:txBody>
          <a:bodyPr>
            <a:normAutofit fontScale="70000" lnSpcReduction="20000"/>
          </a:bodyPr>
          <a:lstStyle/>
          <a:p>
            <a:pPr marL="0" indent="0">
              <a:buNone/>
            </a:pPr>
            <a:r>
              <a:rPr lang="nl-NL" b="1" dirty="0" smtClean="0">
                <a:solidFill>
                  <a:schemeClr val="tx1"/>
                </a:solidFill>
              </a:rPr>
              <a:t>CONCLUSIE</a:t>
            </a:r>
            <a:endParaRPr lang="nl-NL" sz="1800" b="1" dirty="0">
              <a:solidFill>
                <a:schemeClr val="tx1"/>
              </a:solidFill>
            </a:endParaRPr>
          </a:p>
          <a:p>
            <a:pPr marL="0" indent="0">
              <a:buNone/>
            </a:pPr>
            <a:r>
              <a:rPr lang="nl-NL" sz="1800" dirty="0" smtClean="0">
                <a:solidFill>
                  <a:schemeClr val="tx1"/>
                </a:solidFill>
              </a:rPr>
              <a:t>De rugzak van deze kinderen op weg terug naar huis zit vol. Vol met verscheidene traumatische gebeurtenissen uit het verleden en het heden die hen vervolgens opnieuw kwetsbaar maken voor traumatische gebeurtenissen in de toekomst!</a:t>
            </a:r>
          </a:p>
          <a:p>
            <a:pPr marL="0" indent="0">
              <a:buNone/>
            </a:pPr>
            <a:endParaRPr lang="nl-NL" sz="1800" b="1" dirty="0">
              <a:solidFill>
                <a:schemeClr val="tx1"/>
              </a:solidFill>
            </a:endParaRPr>
          </a:p>
          <a:p>
            <a:pPr>
              <a:buFont typeface="Wingdings" charset="2"/>
              <a:buChar char="Ø"/>
            </a:pPr>
            <a:r>
              <a:rPr lang="nl-NL" sz="1800" b="1" dirty="0" smtClean="0">
                <a:solidFill>
                  <a:schemeClr val="tx1"/>
                </a:solidFill>
              </a:rPr>
              <a:t>ER MOET MEER AANDACHT ZIJN VOOR TRAUMAPREVENTIE T.A.V. DE VERSCHILLENDE VORMEN VAN GEWELD EN SEKSUEEL MISBRUIK MET O.A. AANDACHT VOOR SURVIVAL SKILLS/RESILIENCE</a:t>
            </a:r>
          </a:p>
          <a:p>
            <a:pPr>
              <a:buFont typeface="Wingdings" charset="2"/>
              <a:buChar char="Ø"/>
            </a:pPr>
            <a:r>
              <a:rPr lang="nl-NL" sz="1800" b="1" dirty="0" smtClean="0">
                <a:solidFill>
                  <a:schemeClr val="tx1"/>
                </a:solidFill>
              </a:rPr>
              <a:t>OOK BIJ TERUGKEER NAAR HUIS MOET ER RUIM AANDACHT ZIJN VOOR HUISELIJK GEWELD, SEKSUEEL MISBRUIK EN TRAUMA BINNEN HET GEZIN</a:t>
            </a:r>
            <a:endParaRPr lang="nl-NL" b="1" dirty="0" smtClean="0">
              <a:solidFill>
                <a:schemeClr val="tx1"/>
              </a:solidFill>
            </a:endParaRPr>
          </a:p>
          <a:p>
            <a:pPr marL="0" indent="0">
              <a:buNone/>
            </a:pPr>
            <a:endParaRPr lang="nl-NL" b="1" dirty="0" smtClean="0"/>
          </a:p>
          <a:p>
            <a:pPr>
              <a:buFont typeface="Wingdings" charset="2"/>
              <a:buChar char="Ø"/>
            </a:pPr>
            <a:endParaRPr lang="nl-NL" b="1" dirty="0"/>
          </a:p>
          <a:p>
            <a:endParaRPr lang="nl-NL" dirty="0"/>
          </a:p>
        </p:txBody>
      </p:sp>
      <p:pic>
        <p:nvPicPr>
          <p:cNvPr id="3" name="Tijdelijke aanduiding voor inhoud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79569" y="3197509"/>
            <a:ext cx="3289300" cy="2139382"/>
          </a:xfrm>
        </p:spPr>
      </p:pic>
    </p:spTree>
    <p:extLst>
      <p:ext uri="{BB962C8B-B14F-4D97-AF65-F5344CB8AC3E}">
        <p14:creationId xmlns:p14="http://schemas.microsoft.com/office/powerpoint/2010/main" val="1900963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162301" y="1830579"/>
            <a:ext cx="5859724" cy="2484246"/>
          </a:xfrm>
        </p:spPr>
        <p:txBody>
          <a:bodyPr>
            <a:normAutofit fontScale="90000"/>
          </a:bodyPr>
          <a:lstStyle/>
          <a:p>
            <a:r>
              <a:rPr lang="nl-NL" sz="2700" b="1" dirty="0" smtClean="0">
                <a:solidFill>
                  <a:schemeClr val="tx1"/>
                </a:solidFill>
              </a:rPr>
              <a:t>IMPACT </a:t>
            </a:r>
            <a:br>
              <a:rPr lang="nl-NL" sz="2700" b="1" dirty="0" smtClean="0">
                <a:solidFill>
                  <a:schemeClr val="tx1"/>
                </a:solidFill>
              </a:rPr>
            </a:br>
            <a:r>
              <a:rPr lang="nl-NL" sz="2700" b="1" dirty="0" smtClean="0">
                <a:solidFill>
                  <a:schemeClr val="tx1"/>
                </a:solidFill>
              </a:rPr>
              <a:t>VAN DE </a:t>
            </a:r>
            <a:br>
              <a:rPr lang="nl-NL" sz="2700" b="1" dirty="0" smtClean="0">
                <a:solidFill>
                  <a:schemeClr val="tx1"/>
                </a:solidFill>
              </a:rPr>
            </a:br>
            <a:r>
              <a:rPr lang="nl-NL" sz="2700" b="1" dirty="0" smtClean="0">
                <a:solidFill>
                  <a:schemeClr val="tx1"/>
                </a:solidFill>
              </a:rPr>
              <a:t>TRAUMA’S</a:t>
            </a:r>
            <a:r>
              <a:rPr lang="nl-NL" sz="3100" dirty="0" smtClean="0"/>
              <a:t/>
            </a:r>
            <a:br>
              <a:rPr lang="nl-NL" sz="3100" dirty="0" smtClean="0"/>
            </a:br>
            <a:r>
              <a:rPr lang="nl-NL" dirty="0" smtClean="0"/>
              <a:t/>
            </a:r>
            <a:br>
              <a:rPr lang="nl-NL" dirty="0" smtClean="0"/>
            </a:br>
            <a:r>
              <a:rPr lang="nl-NL" dirty="0" smtClean="0"/>
              <a:t/>
            </a:r>
            <a:br>
              <a:rPr lang="nl-NL" dirty="0" smtClean="0"/>
            </a:br>
            <a:r>
              <a:rPr lang="nl-NL" sz="2200" dirty="0" smtClean="0"/>
              <a:t/>
            </a:r>
            <a:br>
              <a:rPr lang="nl-NL" sz="2200" dirty="0" smtClean="0"/>
            </a:br>
            <a:endParaRPr lang="nl-NL" dirty="0"/>
          </a:p>
        </p:txBody>
      </p:sp>
    </p:spTree>
    <p:extLst>
      <p:ext uri="{BB962C8B-B14F-4D97-AF65-F5344CB8AC3E}">
        <p14:creationId xmlns:p14="http://schemas.microsoft.com/office/powerpoint/2010/main" val="176887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
            </a:r>
            <a:br>
              <a:rPr lang="nl-NL" dirty="0" smtClean="0"/>
            </a:br>
            <a:endParaRPr lang="nl-NL" dirty="0"/>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363" y="583018"/>
            <a:ext cx="7597775" cy="5371289"/>
          </a:xfrm>
        </p:spPr>
      </p:pic>
      <p:sp>
        <p:nvSpPr>
          <p:cNvPr id="10" name="Tijdelijke aanduiding voor tekst 9"/>
          <p:cNvSpPr>
            <a:spLocks noGrp="1"/>
          </p:cNvSpPr>
          <p:nvPr>
            <p:ph type="body" sz="half" idx="2"/>
          </p:nvPr>
        </p:nvSpPr>
        <p:spPr>
          <a:xfrm>
            <a:off x="8476487" y="583018"/>
            <a:ext cx="3227715" cy="5371289"/>
          </a:xfrm>
        </p:spPr>
        <p:txBody>
          <a:bodyPr>
            <a:noAutofit/>
          </a:bodyPr>
          <a:lstStyle/>
          <a:p>
            <a:pPr algn="ctr"/>
            <a:r>
              <a:rPr lang="nl-NL" sz="2000" b="1" dirty="0" smtClean="0">
                <a:solidFill>
                  <a:schemeClr val="tx1"/>
                </a:solidFill>
              </a:rPr>
              <a:t>TRAUMA’S/SCHOKKENDE GEBEURTENISSEN</a:t>
            </a:r>
          </a:p>
          <a:p>
            <a:pPr marL="171450" indent="-171450">
              <a:buFont typeface="Arial" charset="0"/>
              <a:buChar char="•"/>
            </a:pPr>
            <a:r>
              <a:rPr lang="nl-NL" sz="1100" b="1" dirty="0" smtClean="0">
                <a:solidFill>
                  <a:schemeClr val="tx1"/>
                </a:solidFill>
              </a:rPr>
              <a:t>GETUIGEN DOOD OUDERS/NAASTEN</a:t>
            </a:r>
          </a:p>
          <a:p>
            <a:pPr marL="171450" indent="-171450">
              <a:buFont typeface="Arial" charset="0"/>
              <a:buChar char="•"/>
            </a:pPr>
            <a:r>
              <a:rPr lang="nl-NL" sz="1100" b="1" dirty="0" smtClean="0">
                <a:solidFill>
                  <a:schemeClr val="tx1"/>
                </a:solidFill>
              </a:rPr>
              <a:t>CONFLICTEN/OORLOGEN</a:t>
            </a:r>
          </a:p>
          <a:p>
            <a:pPr marL="171450" indent="-171450">
              <a:buFont typeface="Arial" charset="0"/>
              <a:buChar char="•"/>
            </a:pPr>
            <a:r>
              <a:rPr lang="nl-NL" sz="1100" b="1" dirty="0" smtClean="0">
                <a:solidFill>
                  <a:schemeClr val="tx1"/>
                </a:solidFill>
              </a:rPr>
              <a:t>AARDBEVINGEN</a:t>
            </a:r>
          </a:p>
          <a:p>
            <a:pPr marL="171450" indent="-171450">
              <a:buFont typeface="Arial" charset="0"/>
              <a:buChar char="•"/>
            </a:pPr>
            <a:r>
              <a:rPr lang="nl-NL" sz="1100" b="1" dirty="0" smtClean="0">
                <a:solidFill>
                  <a:schemeClr val="tx1"/>
                </a:solidFill>
              </a:rPr>
              <a:t>HUISELIJK GEWELD</a:t>
            </a:r>
          </a:p>
          <a:p>
            <a:pPr marL="171450" indent="-171450">
              <a:buFont typeface="Arial" charset="0"/>
              <a:buChar char="•"/>
            </a:pPr>
            <a:r>
              <a:rPr lang="nl-NL" sz="1100" b="1" dirty="0" smtClean="0">
                <a:solidFill>
                  <a:schemeClr val="tx1"/>
                </a:solidFill>
              </a:rPr>
              <a:t>KINDERMISHANDELING</a:t>
            </a:r>
          </a:p>
          <a:p>
            <a:pPr marL="171450" indent="-171450">
              <a:buFont typeface="Arial" charset="0"/>
              <a:buChar char="•"/>
            </a:pPr>
            <a:r>
              <a:rPr lang="nl-NL" sz="1100" b="1" dirty="0" smtClean="0">
                <a:solidFill>
                  <a:schemeClr val="tx1"/>
                </a:solidFill>
              </a:rPr>
              <a:t>COMMUNITY GEWELD</a:t>
            </a:r>
          </a:p>
          <a:p>
            <a:pPr marL="171450" indent="-171450">
              <a:buFont typeface="Arial" charset="0"/>
              <a:buChar char="•"/>
            </a:pPr>
            <a:r>
              <a:rPr lang="nl-NL" sz="1100" b="1" dirty="0" smtClean="0">
                <a:solidFill>
                  <a:schemeClr val="tx1"/>
                </a:solidFill>
              </a:rPr>
              <a:t>SEKSUEEL MISBRUIK</a:t>
            </a:r>
          </a:p>
          <a:p>
            <a:pPr marL="171450" indent="-171450">
              <a:buFont typeface="Arial" charset="0"/>
              <a:buChar char="•"/>
            </a:pPr>
            <a:r>
              <a:rPr lang="nl-NL" sz="1100" b="1" dirty="0" smtClean="0">
                <a:solidFill>
                  <a:schemeClr val="tx1"/>
                </a:solidFill>
              </a:rPr>
              <a:t>KINDSLAVERNIJ</a:t>
            </a:r>
          </a:p>
          <a:p>
            <a:pPr marL="171450" indent="-171450">
              <a:buFont typeface="Arial" charset="0"/>
              <a:buChar char="•"/>
            </a:pPr>
            <a:r>
              <a:rPr lang="nl-NL" sz="1100" b="1" dirty="0" smtClean="0">
                <a:solidFill>
                  <a:schemeClr val="tx1"/>
                </a:solidFill>
              </a:rPr>
              <a:t>ARMOEDE</a:t>
            </a:r>
          </a:p>
          <a:p>
            <a:pPr marL="171450" indent="-171450">
              <a:buFont typeface="Arial" charset="0"/>
              <a:buChar char="•"/>
            </a:pPr>
            <a:r>
              <a:rPr lang="nl-NL" sz="1100" b="1" dirty="0" smtClean="0">
                <a:solidFill>
                  <a:schemeClr val="tx1"/>
                </a:solidFill>
              </a:rPr>
              <a:t>ZIEKTE </a:t>
            </a:r>
          </a:p>
          <a:p>
            <a:pPr marL="171450" indent="-171450">
              <a:buFont typeface="Arial" charset="0"/>
              <a:buChar char="•"/>
            </a:pPr>
            <a:r>
              <a:rPr lang="mr-IN" sz="1100" b="1" dirty="0" smtClean="0">
                <a:solidFill>
                  <a:schemeClr val="tx1"/>
                </a:solidFill>
              </a:rPr>
              <a:t>…</a:t>
            </a:r>
            <a:endParaRPr lang="nl-NL" sz="1100" b="1" dirty="0">
              <a:solidFill>
                <a:schemeClr val="tx1"/>
              </a:solidFill>
            </a:endParaRPr>
          </a:p>
        </p:txBody>
      </p:sp>
    </p:spTree>
    <p:extLst>
      <p:ext uri="{BB962C8B-B14F-4D97-AF65-F5344CB8AC3E}">
        <p14:creationId xmlns:p14="http://schemas.microsoft.com/office/powerpoint/2010/main" val="1466997058"/>
      </p:ext>
    </p:extLst>
  </p:cSld>
  <p:clrMapOvr>
    <a:masterClrMapping/>
  </p:clrMapOvr>
</p:sld>
</file>

<file path=ppt/theme/theme1.xml><?xml version="1.0" encoding="utf-8"?>
<a:theme xmlns:a="http://schemas.openxmlformats.org/drawingml/2006/main" name="Vere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en">
      <a:majorFont>
        <a:latin typeface="Century Schoolbook" panose="02040604050505020304"/>
        <a:ea typeface=""/>
        <a:cs typeface=""/>
      </a:majorFont>
      <a:minorFont>
        <a:latin typeface="Calibri" panose="020F0502020204030204"/>
        <a:ea typeface=""/>
        <a:cs typeface=""/>
      </a:minorFont>
    </a:fontScheme>
    <a:fmtScheme name="Veren">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7033</TotalTime>
  <Words>1441</Words>
  <Application>Microsoft Office PowerPoint</Application>
  <PresentationFormat>Breedbeeld</PresentationFormat>
  <Paragraphs>122</Paragraphs>
  <Slides>31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31</vt:i4>
      </vt:variant>
    </vt:vector>
  </HeadingPairs>
  <TitlesOfParts>
    <vt:vector size="37" baseType="lpstr">
      <vt:lpstr>Arial</vt:lpstr>
      <vt:lpstr>Calibri</vt:lpstr>
      <vt:lpstr>Century Schoolbook</vt:lpstr>
      <vt:lpstr>Corbel</vt:lpstr>
      <vt:lpstr>Wingdings</vt:lpstr>
      <vt:lpstr>Veren</vt:lpstr>
      <vt:lpstr>Better Care Network Conference 10/11/2017  10-jarig bestaan</vt:lpstr>
      <vt:lpstr>VAN TEHUIS NAAR HUIS</vt:lpstr>
      <vt:lpstr>VAN TEHUIS NAAR HUIS “ik ga op reis en ik neem mee”</vt:lpstr>
      <vt:lpstr>WAT ZIT ER IN HUN RUGZAK?    </vt:lpstr>
      <vt:lpstr>VIDEO</vt:lpstr>
      <vt:lpstr> TRAUMAEXPOSURE EN ONDERZOEK</vt:lpstr>
      <vt:lpstr> DE TRAUMA’S IN DE TAS</vt:lpstr>
      <vt:lpstr>IMPACT  VAN DE  TRAUMA’S    </vt:lpstr>
      <vt:lpstr> </vt:lpstr>
      <vt:lpstr>PSYCHISCH WELBEVINDEN EN ONDERZOEK </vt:lpstr>
      <vt:lpstr>ONDERZOEK EN HET  PSYCHOLOGISCH WELBEVINGEN VAN GEINSTITUTIONALISEERDE (WEES)KINDEREN  </vt:lpstr>
      <vt:lpstr>HOE VERDER OP REIS?    </vt:lpstr>
      <vt:lpstr>VERDER OP DE WEG VAN KWETSBAARHEID OF TERUG OP EEN PAD VAN KRACHT    </vt:lpstr>
      <vt:lpstr>DE VERSCHILLENDE WEGEN NADER BEKEKEN</vt:lpstr>
      <vt:lpstr>DE VERSCHILLENDE WEGEN NADER BEKEKEN</vt:lpstr>
      <vt:lpstr>WAAROM VEERKRACHT? (VAN PIJN NAAR STERKER ZIJN)</vt:lpstr>
      <vt:lpstr>VEERKRACHT HET RESILIENCE FLOWER MODEL (MAATSCHAPPELIJK, COMMUNITY, FAMILIE, KIND) PSYCHOLOGISCH EN PEDAGOGISCH WERKKADER</vt:lpstr>
      <vt:lpstr>DE VEERKRACHTDOZEN “RESILIENCE TUTORS”</vt:lpstr>
      <vt:lpstr> ENKELE TIPS</vt:lpstr>
      <vt:lpstr> “ik ga op reis en ik neem NIET meer mee…”</vt:lpstr>
      <vt:lpstr>Onderzoeksbevindingen </vt:lpstr>
      <vt:lpstr> TRAUMAEXPOSURE EN ONDERZOEK</vt:lpstr>
      <vt:lpstr> TRAUMAEXPOSURE EN ONDERZOEK</vt:lpstr>
      <vt:lpstr> TRAUMAEXPOSURE EN ONDERZOEK</vt:lpstr>
      <vt:lpstr> TRAUMAEXPOSURE EN ONDERZOEK</vt:lpstr>
      <vt:lpstr> TRAUMAEXPOSURE EN ONDERZOEK</vt:lpstr>
      <vt:lpstr>PSYCHOLOGISCH WELBEVINDEN  WEESKINDEREN/AFGESTANE KINDEREN</vt:lpstr>
      <vt:lpstr>PSYCHOLOGISCH WELBEVINDEN  WEESKINDEREN/AFGESTANE KINDEREN</vt:lpstr>
      <vt:lpstr>PSYCHOLOGISCH WELBEVINDEN  WEESKINDEREN/AFGESTANE KINDEREN</vt:lpstr>
      <vt:lpstr>PSYCHOLOGISCH WELBEVINDEN  WEESKINDEREN/AFGESTANE KINDEREN</vt:lpstr>
      <vt:lpstr>PSYCHOLOGISCH WELBEVINDEN  WEESKINDEREN/AFGESTANE KINDEREN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navdamme navdamme</dc:creator>
  <cp:lastModifiedBy>Patricia</cp:lastModifiedBy>
  <cp:revision>55</cp:revision>
  <dcterms:created xsi:type="dcterms:W3CDTF">2017-11-04T09:22:52Z</dcterms:created>
  <dcterms:modified xsi:type="dcterms:W3CDTF">2017-12-21T09:19:02Z</dcterms:modified>
</cp:coreProperties>
</file>