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300" r:id="rId3"/>
    <p:sldId id="257" r:id="rId4"/>
    <p:sldId id="294" r:id="rId5"/>
    <p:sldId id="295" r:id="rId6"/>
    <p:sldId id="296" r:id="rId7"/>
    <p:sldId id="290" r:id="rId8"/>
    <p:sldId id="297" r:id="rId9"/>
    <p:sldId id="298" r:id="rId10"/>
    <p:sldId id="301" r:id="rId11"/>
    <p:sldId id="275" r:id="rId12"/>
    <p:sldId id="279" r:id="rId13"/>
    <p:sldId id="271" r:id="rId14"/>
    <p:sldId id="280" r:id="rId15"/>
    <p:sldId id="288" r:id="rId16"/>
    <p:sldId id="282" r:id="rId17"/>
    <p:sldId id="286" r:id="rId18"/>
    <p:sldId id="291" r:id="rId19"/>
    <p:sldId id="299" r:id="rId20"/>
    <p:sldId id="292" r:id="rId21"/>
    <p:sldId id="293" r:id="rId22"/>
  </p:sldIdLst>
  <p:sldSz cx="9144000" cy="6858000" type="screen4x3"/>
  <p:notesSz cx="6805613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\Desktop\Task%20force%20Broucher\Copy%20of%20Task%20force-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000" dirty="0"/>
              <a:t>Parental</a:t>
            </a:r>
            <a:r>
              <a:rPr lang="en-US" sz="2000" baseline="0" dirty="0"/>
              <a:t>  status of children in the institutions</a:t>
            </a:r>
            <a:endParaRPr lang="en-US" sz="2000" dirty="0"/>
          </a:p>
        </c:rich>
      </c:tx>
      <c:layout>
        <c:manualLayout>
          <c:xMode val="edge"/>
          <c:yMode val="edge"/>
          <c:x val="0.22447148651873092"/>
          <c:y val="2.1990649606299241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7.0623657838224885E-2"/>
          <c:y val="0.39570100612423448"/>
          <c:w val="0.53040235027439753"/>
          <c:h val="0.48620215441819747"/>
        </c:manualLayout>
      </c:layout>
      <c:pieChart>
        <c:varyColors val="1"/>
        <c:ser>
          <c:idx val="0"/>
          <c:order val="0"/>
          <c:explosion val="25"/>
          <c:dPt>
            <c:idx val="1"/>
            <c:bubble3D val="0"/>
            <c:explosion val="1"/>
          </c:dPt>
          <c:cat>
            <c:strRef>
              <c:f>Institutional!$X$22:$Z$22</c:f>
              <c:strCache>
                <c:ptCount val="3"/>
                <c:pt idx="0">
                  <c:v>Orphan</c:v>
                </c:pt>
                <c:pt idx="1">
                  <c:v>Single parent</c:v>
                </c:pt>
                <c:pt idx="2">
                  <c:v> Both the parents</c:v>
                </c:pt>
              </c:strCache>
            </c:strRef>
          </c:cat>
          <c:val>
            <c:numRef>
              <c:f>Institutional!$X$23:$Z$23</c:f>
              <c:numCache>
                <c:formatCode>General</c:formatCode>
                <c:ptCount val="3"/>
                <c:pt idx="0">
                  <c:v>123</c:v>
                </c:pt>
                <c:pt idx="1">
                  <c:v>509</c:v>
                </c:pt>
                <c:pt idx="2">
                  <c:v>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</c:plotArea>
    <c:legend>
      <c:legendPos val="r"/>
      <c:layout>
        <c:manualLayout>
          <c:xMode val="edge"/>
          <c:yMode val="edge"/>
          <c:x val="0.57018288937287098"/>
          <c:y val="0.71206617201695932"/>
          <c:w val="0.40708996481822757"/>
          <c:h val="0.22949626488996577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0A3FB6C-2C31-4078-BC0B-662286058E8F}" type="doc">
      <dgm:prSet loTypeId="urn:microsoft.com/office/officeart/2005/8/layout/process4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F4D116D-6A0E-4675-B684-CACFC0F44BDD}">
      <dgm:prSet phldrT="[Text]" custT="1"/>
      <dgm:spPr/>
      <dgm:t>
        <a:bodyPr/>
        <a:lstStyle/>
        <a:p>
          <a:r>
            <a:rPr lang="en-US" sz="1100" b="1" dirty="0"/>
            <a:t>Preparatory Phase</a:t>
          </a:r>
        </a:p>
      </dgm:t>
    </dgm:pt>
    <dgm:pt modelId="{68615B51-357D-4A37-9A45-E2C51F9B7EAF}" type="parTrans" cxnId="{5082615F-E2F9-4722-8D37-3D6BA947FC59}">
      <dgm:prSet/>
      <dgm:spPr/>
      <dgm:t>
        <a:bodyPr/>
        <a:lstStyle/>
        <a:p>
          <a:endParaRPr lang="en-US" sz="1000"/>
        </a:p>
      </dgm:t>
    </dgm:pt>
    <dgm:pt modelId="{1BA6D8BD-07CC-452F-AC86-9775202DFEEE}" type="sibTrans" cxnId="{5082615F-E2F9-4722-8D37-3D6BA947FC59}">
      <dgm:prSet/>
      <dgm:spPr/>
      <dgm:t>
        <a:bodyPr/>
        <a:lstStyle/>
        <a:p>
          <a:endParaRPr lang="en-US" sz="1000"/>
        </a:p>
      </dgm:t>
    </dgm:pt>
    <dgm:pt modelId="{2AB94A35-B9F8-4355-862A-D0C0F899E4D8}">
      <dgm:prSet phldrT="[Text]" custT="1"/>
      <dgm:spPr/>
      <dgm:t>
        <a:bodyPr/>
        <a:lstStyle/>
        <a:p>
          <a:pPr algn="ctr"/>
          <a:r>
            <a:rPr lang="en-US" sz="1400" b="1" dirty="0"/>
            <a:t>Activities</a:t>
          </a:r>
        </a:p>
        <a:p>
          <a:pPr algn="l"/>
          <a:r>
            <a:rPr lang="en-US" sz="1200" dirty="0"/>
            <a:t>Conceptualization </a:t>
          </a:r>
          <a:r>
            <a:rPr lang="en-US" sz="1200" dirty="0" smtClean="0"/>
            <a:t>workshop with identified child care </a:t>
          </a:r>
          <a:r>
            <a:rPr lang="en-US" sz="1200" dirty="0" err="1" smtClean="0"/>
            <a:t>instititutions</a:t>
          </a:r>
          <a:r>
            <a:rPr lang="en-US" sz="1200" dirty="0" smtClean="0"/>
            <a:t> and other key stakeholders. </a:t>
          </a:r>
          <a:r>
            <a:rPr lang="en-US" sz="1200" dirty="0" err="1" smtClean="0"/>
            <a:t>Organise</a:t>
          </a:r>
          <a:r>
            <a:rPr lang="en-US" sz="1200" dirty="0" smtClean="0"/>
            <a:t> Prospective building workshop among the key functionaries of the institutions</a:t>
          </a:r>
          <a:r>
            <a:rPr lang="en-US" sz="1200" baseline="0" dirty="0" smtClean="0"/>
            <a:t> </a:t>
          </a:r>
          <a:endParaRPr lang="en-US" sz="1200" dirty="0"/>
        </a:p>
      </dgm:t>
    </dgm:pt>
    <dgm:pt modelId="{451C5A40-3E9E-48DB-AF7D-F85BAF110388}" type="parTrans" cxnId="{F84BA490-ED2C-4F35-85FD-8881F271B224}">
      <dgm:prSet/>
      <dgm:spPr/>
      <dgm:t>
        <a:bodyPr/>
        <a:lstStyle/>
        <a:p>
          <a:endParaRPr lang="en-US" sz="1000"/>
        </a:p>
      </dgm:t>
    </dgm:pt>
    <dgm:pt modelId="{792A85D5-93EE-4A22-87B2-C8E43AE7F9A9}" type="sibTrans" cxnId="{F84BA490-ED2C-4F35-85FD-8881F271B224}">
      <dgm:prSet/>
      <dgm:spPr/>
      <dgm:t>
        <a:bodyPr/>
        <a:lstStyle/>
        <a:p>
          <a:endParaRPr lang="en-US" sz="1000"/>
        </a:p>
      </dgm:t>
    </dgm:pt>
    <dgm:pt modelId="{C16B22B0-1F3F-433C-BA95-4A6F8BCDB43B}">
      <dgm:prSet phldrT="[Text]" custT="1"/>
      <dgm:spPr/>
      <dgm:t>
        <a:bodyPr/>
        <a:lstStyle/>
        <a:p>
          <a:pPr algn="ctr"/>
          <a:r>
            <a:rPr lang="en-US" sz="1400" b="1" dirty="0"/>
            <a:t>Outcomes</a:t>
          </a:r>
        </a:p>
        <a:p>
          <a:pPr algn="l"/>
          <a:r>
            <a:rPr lang="en-US" sz="1400" dirty="0" smtClean="0"/>
            <a:t>Conceptual clarity and</a:t>
          </a:r>
          <a:r>
            <a:rPr lang="en-US" sz="1400" baseline="0" dirty="0" smtClean="0"/>
            <a:t> a plan of action developed </a:t>
          </a:r>
          <a:r>
            <a:rPr lang="en-US" sz="1400" dirty="0" smtClean="0"/>
            <a:t>among child care institutions</a:t>
          </a:r>
          <a:r>
            <a:rPr lang="en-US" sz="1400" baseline="0" dirty="0" smtClean="0"/>
            <a:t> </a:t>
          </a:r>
          <a:r>
            <a:rPr lang="en-US" sz="1400" dirty="0" smtClean="0"/>
            <a:t>and other key stakeholders .</a:t>
          </a:r>
          <a:endParaRPr lang="en-US" sz="1400" dirty="0"/>
        </a:p>
      </dgm:t>
    </dgm:pt>
    <dgm:pt modelId="{521A5989-6356-4E23-8D4A-57892AB1B29D}" type="parTrans" cxnId="{260B7F6D-5F7B-46D6-924C-38D4FBBC933B}">
      <dgm:prSet/>
      <dgm:spPr/>
      <dgm:t>
        <a:bodyPr/>
        <a:lstStyle/>
        <a:p>
          <a:endParaRPr lang="en-US" sz="1000"/>
        </a:p>
      </dgm:t>
    </dgm:pt>
    <dgm:pt modelId="{FAB9E576-E20A-4E8E-BB16-9285B91B20BC}" type="sibTrans" cxnId="{260B7F6D-5F7B-46D6-924C-38D4FBBC933B}">
      <dgm:prSet/>
      <dgm:spPr/>
      <dgm:t>
        <a:bodyPr/>
        <a:lstStyle/>
        <a:p>
          <a:endParaRPr lang="en-US" sz="1000"/>
        </a:p>
      </dgm:t>
    </dgm:pt>
    <dgm:pt modelId="{2F4251C4-BA9A-4368-9132-91404AF4FBAF}">
      <dgm:prSet phldrT="[Text]" custT="1"/>
      <dgm:spPr/>
      <dgm:t>
        <a:bodyPr/>
        <a:lstStyle/>
        <a:p>
          <a:endParaRPr lang="en-US" sz="1200" b="1" dirty="0"/>
        </a:p>
        <a:p>
          <a:r>
            <a:rPr lang="en-US" sz="1200" b="1" dirty="0"/>
            <a:t>Intervention Phase</a:t>
          </a:r>
        </a:p>
      </dgm:t>
    </dgm:pt>
    <dgm:pt modelId="{B1E9F8FF-4F9B-47D5-B1D5-9A657FE870DB}" type="parTrans" cxnId="{CBCAC7C7-9A31-4383-BE94-B2AB93AEF643}">
      <dgm:prSet/>
      <dgm:spPr/>
      <dgm:t>
        <a:bodyPr/>
        <a:lstStyle/>
        <a:p>
          <a:endParaRPr lang="en-US" sz="1000"/>
        </a:p>
      </dgm:t>
    </dgm:pt>
    <dgm:pt modelId="{314F74E0-A0CE-4584-BD51-481D4585A660}" type="sibTrans" cxnId="{CBCAC7C7-9A31-4383-BE94-B2AB93AEF643}">
      <dgm:prSet/>
      <dgm:spPr/>
      <dgm:t>
        <a:bodyPr/>
        <a:lstStyle/>
        <a:p>
          <a:endParaRPr lang="en-US" sz="1000"/>
        </a:p>
      </dgm:t>
    </dgm:pt>
    <dgm:pt modelId="{116CCBFC-35E7-44BC-88BF-095E4E163E2B}">
      <dgm:prSet phldrT="[Text]" custT="1"/>
      <dgm:spPr/>
      <dgm:t>
        <a:bodyPr/>
        <a:lstStyle/>
        <a:p>
          <a:r>
            <a:rPr lang="en-US" sz="1000" b="1" dirty="0"/>
            <a:t>Outcomes</a:t>
          </a:r>
        </a:p>
        <a:p>
          <a:r>
            <a:rPr lang="en-US" sz="1000" dirty="0" smtClean="0"/>
            <a:t>Home study report of each individual child along with socio economic profile of family prepared. Initiate counseling services and consensus buildup.Re-integration of children  accelerated.</a:t>
          </a:r>
          <a:endParaRPr lang="en-US" sz="1000" dirty="0"/>
        </a:p>
        <a:p>
          <a:endParaRPr lang="en-US" sz="1000" dirty="0"/>
        </a:p>
      </dgm:t>
    </dgm:pt>
    <dgm:pt modelId="{181514A9-2947-435E-B906-C57802697CDC}" type="parTrans" cxnId="{E9141BCE-B5AA-4FCD-8A60-557CE7D7F7E9}">
      <dgm:prSet/>
      <dgm:spPr/>
      <dgm:t>
        <a:bodyPr/>
        <a:lstStyle/>
        <a:p>
          <a:endParaRPr lang="en-US" sz="1000"/>
        </a:p>
      </dgm:t>
    </dgm:pt>
    <dgm:pt modelId="{E6B33B82-CDA7-4087-9342-A356912AECCD}" type="sibTrans" cxnId="{E9141BCE-B5AA-4FCD-8A60-557CE7D7F7E9}">
      <dgm:prSet/>
      <dgm:spPr/>
      <dgm:t>
        <a:bodyPr/>
        <a:lstStyle/>
        <a:p>
          <a:endParaRPr lang="en-US" sz="1000"/>
        </a:p>
      </dgm:t>
    </dgm:pt>
    <dgm:pt modelId="{37022C2A-3883-4A9E-B577-929AC860656C}">
      <dgm:prSet phldrT="[Text]" custT="1"/>
      <dgm:spPr/>
      <dgm:t>
        <a:bodyPr/>
        <a:lstStyle/>
        <a:p>
          <a:r>
            <a:rPr lang="en-US" sz="1200" b="1" dirty="0"/>
            <a:t>Follow up and Monitoring Phase</a:t>
          </a:r>
        </a:p>
      </dgm:t>
    </dgm:pt>
    <dgm:pt modelId="{13A8BDF7-2F14-4E5E-A3F3-F81A41045845}" type="parTrans" cxnId="{0772EDC5-F625-4E86-AA72-9314EBE114AA}">
      <dgm:prSet/>
      <dgm:spPr/>
      <dgm:t>
        <a:bodyPr/>
        <a:lstStyle/>
        <a:p>
          <a:endParaRPr lang="en-US" sz="1000"/>
        </a:p>
      </dgm:t>
    </dgm:pt>
    <dgm:pt modelId="{B2E378CE-24DD-422D-AA77-714EB095585B}" type="sibTrans" cxnId="{0772EDC5-F625-4E86-AA72-9314EBE114AA}">
      <dgm:prSet/>
      <dgm:spPr/>
      <dgm:t>
        <a:bodyPr/>
        <a:lstStyle/>
        <a:p>
          <a:endParaRPr lang="en-US" sz="1000"/>
        </a:p>
      </dgm:t>
    </dgm:pt>
    <dgm:pt modelId="{4CA05EBE-2829-4A35-822F-71E991A47582}">
      <dgm:prSet phldrT="[Text]" custT="1"/>
      <dgm:spPr/>
      <dgm:t>
        <a:bodyPr/>
        <a:lstStyle/>
        <a:p>
          <a:r>
            <a:rPr lang="en-US" sz="1200" b="1" dirty="0"/>
            <a:t>Activities</a:t>
          </a:r>
        </a:p>
        <a:p>
          <a:r>
            <a:rPr lang="en-US" sz="1200" dirty="0"/>
            <a:t>Child tracking system developed along with monitoring at different level</a:t>
          </a:r>
        </a:p>
      </dgm:t>
    </dgm:pt>
    <dgm:pt modelId="{A3EB621D-D3B4-4FCE-BFD7-1BEBDBA6FD05}" type="parTrans" cxnId="{A095B97D-A83B-44FA-9F28-C4E33078EC77}">
      <dgm:prSet/>
      <dgm:spPr/>
      <dgm:t>
        <a:bodyPr/>
        <a:lstStyle/>
        <a:p>
          <a:endParaRPr lang="en-US" sz="1000"/>
        </a:p>
      </dgm:t>
    </dgm:pt>
    <dgm:pt modelId="{679D7DD2-8F58-48ED-AE8E-66ECFE8C3BD2}" type="sibTrans" cxnId="{A095B97D-A83B-44FA-9F28-C4E33078EC77}">
      <dgm:prSet/>
      <dgm:spPr/>
      <dgm:t>
        <a:bodyPr/>
        <a:lstStyle/>
        <a:p>
          <a:endParaRPr lang="en-US" sz="1000"/>
        </a:p>
      </dgm:t>
    </dgm:pt>
    <dgm:pt modelId="{C10E2420-1257-4947-82F5-8B815AC568EE}">
      <dgm:prSet phldrT="[Text]" custT="1"/>
      <dgm:spPr/>
      <dgm:t>
        <a:bodyPr/>
        <a:lstStyle/>
        <a:p>
          <a:r>
            <a:rPr lang="en-US" sz="1000" b="1" dirty="0"/>
            <a:t>outcomes</a:t>
          </a:r>
        </a:p>
        <a:p>
          <a:r>
            <a:rPr lang="en-US" sz="1000" dirty="0"/>
            <a:t>Support to the family and children  to continue his education and a healthy childhood in their families</a:t>
          </a:r>
        </a:p>
      </dgm:t>
    </dgm:pt>
    <dgm:pt modelId="{4412B620-2966-4387-898A-00F36669AFEE}" type="parTrans" cxnId="{8EBBB361-F2B6-4E76-9CEB-C99BE03CD3F2}">
      <dgm:prSet/>
      <dgm:spPr/>
      <dgm:t>
        <a:bodyPr/>
        <a:lstStyle/>
        <a:p>
          <a:endParaRPr lang="en-US" sz="1000"/>
        </a:p>
      </dgm:t>
    </dgm:pt>
    <dgm:pt modelId="{29A92AC7-26A2-4D71-815F-353B305EEB79}" type="sibTrans" cxnId="{8EBBB361-F2B6-4E76-9CEB-C99BE03CD3F2}">
      <dgm:prSet/>
      <dgm:spPr/>
      <dgm:t>
        <a:bodyPr/>
        <a:lstStyle/>
        <a:p>
          <a:endParaRPr lang="en-US" sz="1000"/>
        </a:p>
      </dgm:t>
    </dgm:pt>
    <dgm:pt modelId="{9DD30F25-D393-4615-B197-D35EC1864EB5}">
      <dgm:prSet custT="1"/>
      <dgm:spPr/>
      <dgm:t>
        <a:bodyPr/>
        <a:lstStyle/>
        <a:p>
          <a:r>
            <a:rPr lang="en-US" sz="1200" b="1" dirty="0" smtClean="0"/>
            <a:t>Activities</a:t>
          </a:r>
        </a:p>
        <a:p>
          <a:r>
            <a:rPr lang="en-US" sz="1200" dirty="0" smtClean="0"/>
            <a:t>Identify/mapping of children and potential parents and extended family. counselling of parents and children</a:t>
          </a:r>
          <a:endParaRPr lang="en-US" sz="1200" dirty="0"/>
        </a:p>
      </dgm:t>
    </dgm:pt>
    <dgm:pt modelId="{B096120B-07D9-4A3E-B935-EC911085D5B0}" type="sibTrans" cxnId="{8857C302-03FB-4DF6-8D0B-BDFA4AA45720}">
      <dgm:prSet/>
      <dgm:spPr/>
      <dgm:t>
        <a:bodyPr/>
        <a:lstStyle/>
        <a:p>
          <a:endParaRPr lang="en-US" sz="1000"/>
        </a:p>
      </dgm:t>
    </dgm:pt>
    <dgm:pt modelId="{3EB28EA3-FB9F-4C8F-8D08-DD6E1D8BA36E}" type="parTrans" cxnId="{8857C302-03FB-4DF6-8D0B-BDFA4AA45720}">
      <dgm:prSet/>
      <dgm:spPr/>
      <dgm:t>
        <a:bodyPr/>
        <a:lstStyle/>
        <a:p>
          <a:endParaRPr lang="en-US" sz="1000"/>
        </a:p>
      </dgm:t>
    </dgm:pt>
    <dgm:pt modelId="{E2290056-95CA-46F7-B18B-1F675E96E3AA}">
      <dgm:prSet phldrT="[Text]" phldr="1" custT="1"/>
      <dgm:spPr/>
      <dgm:t>
        <a:bodyPr/>
        <a:lstStyle/>
        <a:p>
          <a:endParaRPr lang="en-US" sz="1000" dirty="0"/>
        </a:p>
      </dgm:t>
    </dgm:pt>
    <dgm:pt modelId="{1805922E-D2F9-4B91-9975-0AE93988C036}" type="sibTrans" cxnId="{7F92093C-3232-470D-805A-795B27881E58}">
      <dgm:prSet/>
      <dgm:spPr/>
      <dgm:t>
        <a:bodyPr/>
        <a:lstStyle/>
        <a:p>
          <a:endParaRPr lang="en-US" sz="1000"/>
        </a:p>
      </dgm:t>
    </dgm:pt>
    <dgm:pt modelId="{12F6B492-277A-4370-9364-1E591C17982D}" type="parTrans" cxnId="{7F92093C-3232-470D-805A-795B27881E58}">
      <dgm:prSet/>
      <dgm:spPr/>
      <dgm:t>
        <a:bodyPr/>
        <a:lstStyle/>
        <a:p>
          <a:endParaRPr lang="en-US" sz="1000"/>
        </a:p>
      </dgm:t>
    </dgm:pt>
    <dgm:pt modelId="{9D11A49E-F62D-4C26-99E3-C281428CFD8F}" type="pres">
      <dgm:prSet presAssocID="{A0A3FB6C-2C31-4078-BC0B-662286058E8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FF7D342-59C3-4842-813A-1DBFE7D3D751}" type="pres">
      <dgm:prSet presAssocID="{37022C2A-3883-4A9E-B577-929AC860656C}" presName="boxAndChildren" presStyleCnt="0"/>
      <dgm:spPr/>
    </dgm:pt>
    <dgm:pt modelId="{DB51126F-2078-40CB-9AA6-3AA8DE3A59C2}" type="pres">
      <dgm:prSet presAssocID="{37022C2A-3883-4A9E-B577-929AC860656C}" presName="parentTextBox" presStyleLbl="node1" presStyleIdx="0" presStyleCnt="3"/>
      <dgm:spPr/>
      <dgm:t>
        <a:bodyPr/>
        <a:lstStyle/>
        <a:p>
          <a:endParaRPr lang="en-US"/>
        </a:p>
      </dgm:t>
    </dgm:pt>
    <dgm:pt modelId="{D7204083-61A0-4579-817C-E32FC338BB9B}" type="pres">
      <dgm:prSet presAssocID="{37022C2A-3883-4A9E-B577-929AC860656C}" presName="entireBox" presStyleLbl="node1" presStyleIdx="0" presStyleCnt="3" custScaleY="96181" custLinFactNeighborY="-31157"/>
      <dgm:spPr/>
      <dgm:t>
        <a:bodyPr/>
        <a:lstStyle/>
        <a:p>
          <a:endParaRPr lang="en-US"/>
        </a:p>
      </dgm:t>
    </dgm:pt>
    <dgm:pt modelId="{120E4C42-CD34-4353-980B-2BDAE7CAD5D3}" type="pres">
      <dgm:prSet presAssocID="{37022C2A-3883-4A9E-B577-929AC860656C}" presName="descendantBox" presStyleCnt="0"/>
      <dgm:spPr/>
    </dgm:pt>
    <dgm:pt modelId="{E5956E7F-6CD5-4595-8E3A-90A36451CAD1}" type="pres">
      <dgm:prSet presAssocID="{4CA05EBE-2829-4A35-822F-71E991A47582}" presName="childTextBox" presStyleLbl="fgAccFollowNode1" presStyleIdx="0" presStyleCnt="7" custScaleX="44460" custScaleY="112005" custLinFactNeighborX="-9234" custLinFactNeighborY="-917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C67EF6-58B5-49D2-9DDC-763157BD4000}" type="pres">
      <dgm:prSet presAssocID="{C10E2420-1257-4947-82F5-8B815AC568EE}" presName="childTextBox" presStyleLbl="fgAccFollowNode1" presStyleIdx="1" presStyleCnt="7" custScaleX="27813" custScaleY="118806" custLinFactY="-2223" custLinFactNeighborX="10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63F986-F3CF-4DCB-B6A4-9C08D17B0575}" type="pres">
      <dgm:prSet presAssocID="{314F74E0-A0CE-4584-BD51-481D4585A660}" presName="sp" presStyleCnt="0"/>
      <dgm:spPr/>
    </dgm:pt>
    <dgm:pt modelId="{10CCB68D-047E-4809-B825-BBC8DB01B41E}" type="pres">
      <dgm:prSet presAssocID="{2F4251C4-BA9A-4368-9132-91404AF4FBAF}" presName="arrowAndChildren" presStyleCnt="0"/>
      <dgm:spPr/>
    </dgm:pt>
    <dgm:pt modelId="{61F60D37-8E52-426D-B51E-07FDC35CC79D}" type="pres">
      <dgm:prSet presAssocID="{2F4251C4-BA9A-4368-9132-91404AF4FBAF}" presName="parentTextArrow" presStyleLbl="node1" presStyleIdx="0" presStyleCnt="3"/>
      <dgm:spPr/>
      <dgm:t>
        <a:bodyPr/>
        <a:lstStyle/>
        <a:p>
          <a:endParaRPr lang="en-US"/>
        </a:p>
      </dgm:t>
    </dgm:pt>
    <dgm:pt modelId="{81F45FCC-D438-443C-8D0B-1BD9E2CDBF11}" type="pres">
      <dgm:prSet presAssocID="{2F4251C4-BA9A-4368-9132-91404AF4FBAF}" presName="arrow" presStyleLbl="node1" presStyleIdx="1" presStyleCnt="3" custLinFactNeighborY="-8099"/>
      <dgm:spPr/>
      <dgm:t>
        <a:bodyPr/>
        <a:lstStyle/>
        <a:p>
          <a:endParaRPr lang="en-US"/>
        </a:p>
      </dgm:t>
    </dgm:pt>
    <dgm:pt modelId="{9139A001-D9E4-4EBF-BD7D-D7071873BCBF}" type="pres">
      <dgm:prSet presAssocID="{2F4251C4-BA9A-4368-9132-91404AF4FBAF}" presName="descendantArrow" presStyleCnt="0"/>
      <dgm:spPr/>
    </dgm:pt>
    <dgm:pt modelId="{105697DB-2A16-4474-B7E1-07E1C3E438ED}" type="pres">
      <dgm:prSet presAssocID="{E2290056-95CA-46F7-B18B-1F675E96E3AA}" presName="childTextArrow" presStyleLbl="fgAccFollowNode1" presStyleIdx="2" presStyleCnt="7" custLinFactX="16913" custLinFactY="-200000" custLinFactNeighborX="100000" custLinFactNeighborY="-2488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BA54DE-20EE-4617-B163-D7B7D3B85C4B}" type="pres">
      <dgm:prSet presAssocID="{9DD30F25-D393-4615-B197-D35EC1864EB5}" presName="childTextArrow" presStyleLbl="fgAccFollowNode1" presStyleIdx="3" presStyleCnt="7" custScaleX="195399" custScaleY="82876" custLinFactX="-7766" custLinFactNeighborX="-100000" custLinFactNeighborY="-5564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A2C49B-BA11-4650-94FA-7693092C8E7A}" type="pres">
      <dgm:prSet presAssocID="{116CCBFC-35E7-44BC-88BF-095E4E163E2B}" presName="childTextArrow" presStyleLbl="fgAccFollowNode1" presStyleIdx="4" presStyleCnt="7" custScaleX="123840" custScaleY="169644" custLinFactNeighborX="-8075" custLinFactNeighborY="-266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ECC8C3-CEA7-466F-84BF-DF4014F98996}" type="pres">
      <dgm:prSet presAssocID="{1BA6D8BD-07CC-452F-AC86-9775202DFEEE}" presName="sp" presStyleCnt="0"/>
      <dgm:spPr/>
    </dgm:pt>
    <dgm:pt modelId="{23BD2D1C-0A8F-4A7C-B886-84C674481CFF}" type="pres">
      <dgm:prSet presAssocID="{2F4D116D-6A0E-4675-B684-CACFC0F44BDD}" presName="arrowAndChildren" presStyleCnt="0"/>
      <dgm:spPr/>
    </dgm:pt>
    <dgm:pt modelId="{A942D256-BDCD-41CB-8CBA-F44C728600F5}" type="pres">
      <dgm:prSet presAssocID="{2F4D116D-6A0E-4675-B684-CACFC0F44BDD}" presName="parentTextArrow" presStyleLbl="node1" presStyleIdx="1" presStyleCnt="3"/>
      <dgm:spPr/>
      <dgm:t>
        <a:bodyPr/>
        <a:lstStyle/>
        <a:p>
          <a:endParaRPr lang="en-US"/>
        </a:p>
      </dgm:t>
    </dgm:pt>
    <dgm:pt modelId="{EF8793A5-0DB7-4E80-A1ED-A0E5F3F9D14E}" type="pres">
      <dgm:prSet presAssocID="{2F4D116D-6A0E-4675-B684-CACFC0F44BDD}" presName="arrow" presStyleLbl="node1" presStyleIdx="2" presStyleCnt="3" custLinFactNeighborY="12518"/>
      <dgm:spPr/>
      <dgm:t>
        <a:bodyPr/>
        <a:lstStyle/>
        <a:p>
          <a:endParaRPr lang="en-US"/>
        </a:p>
      </dgm:t>
    </dgm:pt>
    <dgm:pt modelId="{F8EE4BD9-AA0E-407C-A470-0903AE263580}" type="pres">
      <dgm:prSet presAssocID="{2F4D116D-6A0E-4675-B684-CACFC0F44BDD}" presName="descendantArrow" presStyleCnt="0"/>
      <dgm:spPr/>
    </dgm:pt>
    <dgm:pt modelId="{4ED3FF88-A30C-47A9-897E-D06F222A59A2}" type="pres">
      <dgm:prSet presAssocID="{2AB94A35-B9F8-4355-862A-D0C0F899E4D8}" presName="childTextArrow" presStyleLbl="fgAccFollowNode1" presStyleIdx="5" presStyleCnt="7" custScaleX="46043" custScaleY="159841" custLinFactNeighborX="-7486" custLinFactNeighborY="506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C97CAE-72B6-41C7-9BD4-3493AFF55281}" type="pres">
      <dgm:prSet presAssocID="{C16B22B0-1F3F-433C-BA95-4A6F8BCDB43B}" presName="childTextArrow" presStyleLbl="fgAccFollowNode1" presStyleIdx="6" presStyleCnt="7" custScaleX="46392" custScaleY="167447" custLinFactNeighborX="5730" custLinFactNeighborY="544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84BA490-ED2C-4F35-85FD-8881F271B224}" srcId="{2F4D116D-6A0E-4675-B684-CACFC0F44BDD}" destId="{2AB94A35-B9F8-4355-862A-D0C0F899E4D8}" srcOrd="0" destOrd="0" parTransId="{451C5A40-3E9E-48DB-AF7D-F85BAF110388}" sibTransId="{792A85D5-93EE-4A22-87B2-C8E43AE7F9A9}"/>
    <dgm:cxn modelId="{CCEA6B0F-2AC1-4E67-B3BA-145E761B924E}" type="presOf" srcId="{9DD30F25-D393-4615-B197-D35EC1864EB5}" destId="{5BBA54DE-20EE-4617-B163-D7B7D3B85C4B}" srcOrd="0" destOrd="0" presId="urn:microsoft.com/office/officeart/2005/8/layout/process4"/>
    <dgm:cxn modelId="{0772EDC5-F625-4E86-AA72-9314EBE114AA}" srcId="{A0A3FB6C-2C31-4078-BC0B-662286058E8F}" destId="{37022C2A-3883-4A9E-B577-929AC860656C}" srcOrd="2" destOrd="0" parTransId="{13A8BDF7-2F14-4E5E-A3F3-F81A41045845}" sibTransId="{B2E378CE-24DD-422D-AA77-714EB095585B}"/>
    <dgm:cxn modelId="{48FE02DC-5576-4EAC-982A-C43366351D29}" type="presOf" srcId="{2F4D116D-6A0E-4675-B684-CACFC0F44BDD}" destId="{A942D256-BDCD-41CB-8CBA-F44C728600F5}" srcOrd="0" destOrd="0" presId="urn:microsoft.com/office/officeart/2005/8/layout/process4"/>
    <dgm:cxn modelId="{E9141BCE-B5AA-4FCD-8A60-557CE7D7F7E9}" srcId="{2F4251C4-BA9A-4368-9132-91404AF4FBAF}" destId="{116CCBFC-35E7-44BC-88BF-095E4E163E2B}" srcOrd="2" destOrd="0" parTransId="{181514A9-2947-435E-B906-C57802697CDC}" sibTransId="{E6B33B82-CDA7-4087-9342-A356912AECCD}"/>
    <dgm:cxn modelId="{BCEF9EC4-3B5C-4887-806F-0902795B4850}" type="presOf" srcId="{C16B22B0-1F3F-433C-BA95-4A6F8BCDB43B}" destId="{06C97CAE-72B6-41C7-9BD4-3493AFF55281}" srcOrd="0" destOrd="0" presId="urn:microsoft.com/office/officeart/2005/8/layout/process4"/>
    <dgm:cxn modelId="{7ED26F1A-AA57-44F9-BBA1-AAB170EB1D49}" type="presOf" srcId="{2F4251C4-BA9A-4368-9132-91404AF4FBAF}" destId="{61F60D37-8E52-426D-B51E-07FDC35CC79D}" srcOrd="0" destOrd="0" presId="urn:microsoft.com/office/officeart/2005/8/layout/process4"/>
    <dgm:cxn modelId="{8857C302-03FB-4DF6-8D0B-BDFA4AA45720}" srcId="{2F4251C4-BA9A-4368-9132-91404AF4FBAF}" destId="{9DD30F25-D393-4615-B197-D35EC1864EB5}" srcOrd="1" destOrd="0" parTransId="{3EB28EA3-FB9F-4C8F-8D08-DD6E1D8BA36E}" sibTransId="{B096120B-07D9-4A3E-B935-EC911085D5B0}"/>
    <dgm:cxn modelId="{5082615F-E2F9-4722-8D37-3D6BA947FC59}" srcId="{A0A3FB6C-2C31-4078-BC0B-662286058E8F}" destId="{2F4D116D-6A0E-4675-B684-CACFC0F44BDD}" srcOrd="0" destOrd="0" parTransId="{68615B51-357D-4A37-9A45-E2C51F9B7EAF}" sibTransId="{1BA6D8BD-07CC-452F-AC86-9775202DFEEE}"/>
    <dgm:cxn modelId="{BBE55045-8D08-4E42-9B86-DA46420C903E}" type="presOf" srcId="{C10E2420-1257-4947-82F5-8B815AC568EE}" destId="{DAC67EF6-58B5-49D2-9DDC-763157BD4000}" srcOrd="0" destOrd="0" presId="urn:microsoft.com/office/officeart/2005/8/layout/process4"/>
    <dgm:cxn modelId="{CCB72E16-A80C-4029-877C-9DD372FCF9F7}" type="presOf" srcId="{2F4D116D-6A0E-4675-B684-CACFC0F44BDD}" destId="{EF8793A5-0DB7-4E80-A1ED-A0E5F3F9D14E}" srcOrd="1" destOrd="0" presId="urn:microsoft.com/office/officeart/2005/8/layout/process4"/>
    <dgm:cxn modelId="{77298423-CA68-4E5C-82AA-D9D0E5442380}" type="presOf" srcId="{37022C2A-3883-4A9E-B577-929AC860656C}" destId="{D7204083-61A0-4579-817C-E32FC338BB9B}" srcOrd="1" destOrd="0" presId="urn:microsoft.com/office/officeart/2005/8/layout/process4"/>
    <dgm:cxn modelId="{260B7F6D-5F7B-46D6-924C-38D4FBBC933B}" srcId="{2F4D116D-6A0E-4675-B684-CACFC0F44BDD}" destId="{C16B22B0-1F3F-433C-BA95-4A6F8BCDB43B}" srcOrd="1" destOrd="0" parTransId="{521A5989-6356-4E23-8D4A-57892AB1B29D}" sibTransId="{FAB9E576-E20A-4E8E-BB16-9285B91B20BC}"/>
    <dgm:cxn modelId="{CBCAC7C7-9A31-4383-BE94-B2AB93AEF643}" srcId="{A0A3FB6C-2C31-4078-BC0B-662286058E8F}" destId="{2F4251C4-BA9A-4368-9132-91404AF4FBAF}" srcOrd="1" destOrd="0" parTransId="{B1E9F8FF-4F9B-47D5-B1D5-9A657FE870DB}" sibTransId="{314F74E0-A0CE-4584-BD51-481D4585A660}"/>
    <dgm:cxn modelId="{DF609B53-0EE7-43B1-AD18-2670DBFF4F56}" type="presOf" srcId="{A0A3FB6C-2C31-4078-BC0B-662286058E8F}" destId="{9D11A49E-F62D-4C26-99E3-C281428CFD8F}" srcOrd="0" destOrd="0" presId="urn:microsoft.com/office/officeart/2005/8/layout/process4"/>
    <dgm:cxn modelId="{A7E6CDDD-1BDA-4C3F-BEE6-F57F5F22D2F5}" type="presOf" srcId="{2F4251C4-BA9A-4368-9132-91404AF4FBAF}" destId="{81F45FCC-D438-443C-8D0B-1BD9E2CDBF11}" srcOrd="1" destOrd="0" presId="urn:microsoft.com/office/officeart/2005/8/layout/process4"/>
    <dgm:cxn modelId="{7F92093C-3232-470D-805A-795B27881E58}" srcId="{2F4251C4-BA9A-4368-9132-91404AF4FBAF}" destId="{E2290056-95CA-46F7-B18B-1F675E96E3AA}" srcOrd="0" destOrd="0" parTransId="{12F6B492-277A-4370-9364-1E591C17982D}" sibTransId="{1805922E-D2F9-4B91-9975-0AE93988C036}"/>
    <dgm:cxn modelId="{A095B97D-A83B-44FA-9F28-C4E33078EC77}" srcId="{37022C2A-3883-4A9E-B577-929AC860656C}" destId="{4CA05EBE-2829-4A35-822F-71E991A47582}" srcOrd="0" destOrd="0" parTransId="{A3EB621D-D3B4-4FCE-BFD7-1BEBDBA6FD05}" sibTransId="{679D7DD2-8F58-48ED-AE8E-66ECFE8C3BD2}"/>
    <dgm:cxn modelId="{8EBBB361-F2B6-4E76-9CEB-C99BE03CD3F2}" srcId="{37022C2A-3883-4A9E-B577-929AC860656C}" destId="{C10E2420-1257-4947-82F5-8B815AC568EE}" srcOrd="1" destOrd="0" parTransId="{4412B620-2966-4387-898A-00F36669AFEE}" sibTransId="{29A92AC7-26A2-4D71-815F-353B305EEB79}"/>
    <dgm:cxn modelId="{4A37B5E4-2280-4C3B-85FF-30EA3F493085}" type="presOf" srcId="{E2290056-95CA-46F7-B18B-1F675E96E3AA}" destId="{105697DB-2A16-4474-B7E1-07E1C3E438ED}" srcOrd="0" destOrd="0" presId="urn:microsoft.com/office/officeart/2005/8/layout/process4"/>
    <dgm:cxn modelId="{D6DC3701-F0F4-4AAD-8A7C-187A89776A4A}" type="presOf" srcId="{4CA05EBE-2829-4A35-822F-71E991A47582}" destId="{E5956E7F-6CD5-4595-8E3A-90A36451CAD1}" srcOrd="0" destOrd="0" presId="urn:microsoft.com/office/officeart/2005/8/layout/process4"/>
    <dgm:cxn modelId="{48DB5831-42EE-49B6-99F9-8399A9223994}" type="presOf" srcId="{2AB94A35-B9F8-4355-862A-D0C0F899E4D8}" destId="{4ED3FF88-A30C-47A9-897E-D06F222A59A2}" srcOrd="0" destOrd="0" presId="urn:microsoft.com/office/officeart/2005/8/layout/process4"/>
    <dgm:cxn modelId="{AEA1E409-631B-4D5F-9193-C414D5F7DDE3}" type="presOf" srcId="{116CCBFC-35E7-44BC-88BF-095E4E163E2B}" destId="{DDA2C49B-BA11-4650-94FA-7693092C8E7A}" srcOrd="0" destOrd="0" presId="urn:microsoft.com/office/officeart/2005/8/layout/process4"/>
    <dgm:cxn modelId="{A0B4EEC6-09F7-43A0-882D-420E097C5107}" type="presOf" srcId="{37022C2A-3883-4A9E-B577-929AC860656C}" destId="{DB51126F-2078-40CB-9AA6-3AA8DE3A59C2}" srcOrd="0" destOrd="0" presId="urn:microsoft.com/office/officeart/2005/8/layout/process4"/>
    <dgm:cxn modelId="{E86C20D6-13BD-4D89-B708-C6F2B250CEDE}" type="presParOf" srcId="{9D11A49E-F62D-4C26-99E3-C281428CFD8F}" destId="{9FF7D342-59C3-4842-813A-1DBFE7D3D751}" srcOrd="0" destOrd="0" presId="urn:microsoft.com/office/officeart/2005/8/layout/process4"/>
    <dgm:cxn modelId="{ABF01A9A-9228-4168-B9EF-98148A42DC74}" type="presParOf" srcId="{9FF7D342-59C3-4842-813A-1DBFE7D3D751}" destId="{DB51126F-2078-40CB-9AA6-3AA8DE3A59C2}" srcOrd="0" destOrd="0" presId="urn:microsoft.com/office/officeart/2005/8/layout/process4"/>
    <dgm:cxn modelId="{82C486B4-FB6C-4287-AD91-779709E291A1}" type="presParOf" srcId="{9FF7D342-59C3-4842-813A-1DBFE7D3D751}" destId="{D7204083-61A0-4579-817C-E32FC338BB9B}" srcOrd="1" destOrd="0" presId="urn:microsoft.com/office/officeart/2005/8/layout/process4"/>
    <dgm:cxn modelId="{D6D5AA51-7B10-4FD3-AFC2-12B41EE86B6D}" type="presParOf" srcId="{9FF7D342-59C3-4842-813A-1DBFE7D3D751}" destId="{120E4C42-CD34-4353-980B-2BDAE7CAD5D3}" srcOrd="2" destOrd="0" presId="urn:microsoft.com/office/officeart/2005/8/layout/process4"/>
    <dgm:cxn modelId="{4057EF24-B279-4B3F-BFB7-038806CA30AD}" type="presParOf" srcId="{120E4C42-CD34-4353-980B-2BDAE7CAD5D3}" destId="{E5956E7F-6CD5-4595-8E3A-90A36451CAD1}" srcOrd="0" destOrd="0" presId="urn:microsoft.com/office/officeart/2005/8/layout/process4"/>
    <dgm:cxn modelId="{3D1E8E54-5EC0-4AF6-A71D-B366195DA475}" type="presParOf" srcId="{120E4C42-CD34-4353-980B-2BDAE7CAD5D3}" destId="{DAC67EF6-58B5-49D2-9DDC-763157BD4000}" srcOrd="1" destOrd="0" presId="urn:microsoft.com/office/officeart/2005/8/layout/process4"/>
    <dgm:cxn modelId="{3FCF305D-4423-4E57-96BB-3D58B3439F1D}" type="presParOf" srcId="{9D11A49E-F62D-4C26-99E3-C281428CFD8F}" destId="{6563F986-F3CF-4DCB-B6A4-9C08D17B0575}" srcOrd="1" destOrd="0" presId="urn:microsoft.com/office/officeart/2005/8/layout/process4"/>
    <dgm:cxn modelId="{F81FE2D0-6EC2-42D4-96CE-AB342B334543}" type="presParOf" srcId="{9D11A49E-F62D-4C26-99E3-C281428CFD8F}" destId="{10CCB68D-047E-4809-B825-BBC8DB01B41E}" srcOrd="2" destOrd="0" presId="urn:microsoft.com/office/officeart/2005/8/layout/process4"/>
    <dgm:cxn modelId="{4C6A1099-F4C1-4B32-AB4E-8BE5FC829B77}" type="presParOf" srcId="{10CCB68D-047E-4809-B825-BBC8DB01B41E}" destId="{61F60D37-8E52-426D-B51E-07FDC35CC79D}" srcOrd="0" destOrd="0" presId="urn:microsoft.com/office/officeart/2005/8/layout/process4"/>
    <dgm:cxn modelId="{3FC724DB-371A-4131-BC36-ED7D420B1C40}" type="presParOf" srcId="{10CCB68D-047E-4809-B825-BBC8DB01B41E}" destId="{81F45FCC-D438-443C-8D0B-1BD9E2CDBF11}" srcOrd="1" destOrd="0" presId="urn:microsoft.com/office/officeart/2005/8/layout/process4"/>
    <dgm:cxn modelId="{5EB0DFAF-BD11-469A-B482-7F6939E559E7}" type="presParOf" srcId="{10CCB68D-047E-4809-B825-BBC8DB01B41E}" destId="{9139A001-D9E4-4EBF-BD7D-D7071873BCBF}" srcOrd="2" destOrd="0" presId="urn:microsoft.com/office/officeart/2005/8/layout/process4"/>
    <dgm:cxn modelId="{8F1664C7-624D-4528-89F8-42868D078C23}" type="presParOf" srcId="{9139A001-D9E4-4EBF-BD7D-D7071873BCBF}" destId="{105697DB-2A16-4474-B7E1-07E1C3E438ED}" srcOrd="0" destOrd="0" presId="urn:microsoft.com/office/officeart/2005/8/layout/process4"/>
    <dgm:cxn modelId="{A52E04FA-65A7-4A66-9B9F-79593703F997}" type="presParOf" srcId="{9139A001-D9E4-4EBF-BD7D-D7071873BCBF}" destId="{5BBA54DE-20EE-4617-B163-D7B7D3B85C4B}" srcOrd="1" destOrd="0" presId="urn:microsoft.com/office/officeart/2005/8/layout/process4"/>
    <dgm:cxn modelId="{ADEF85EA-E52D-4DED-8050-6E506B4D6A0E}" type="presParOf" srcId="{9139A001-D9E4-4EBF-BD7D-D7071873BCBF}" destId="{DDA2C49B-BA11-4650-94FA-7693092C8E7A}" srcOrd="2" destOrd="0" presId="urn:microsoft.com/office/officeart/2005/8/layout/process4"/>
    <dgm:cxn modelId="{82531A53-3021-435D-B30A-9E9E34FB17C4}" type="presParOf" srcId="{9D11A49E-F62D-4C26-99E3-C281428CFD8F}" destId="{E7ECC8C3-CEA7-466F-84BF-DF4014F98996}" srcOrd="3" destOrd="0" presId="urn:microsoft.com/office/officeart/2005/8/layout/process4"/>
    <dgm:cxn modelId="{6EACB05E-4C07-47F7-B99F-6927A56980AF}" type="presParOf" srcId="{9D11A49E-F62D-4C26-99E3-C281428CFD8F}" destId="{23BD2D1C-0A8F-4A7C-B886-84C674481CFF}" srcOrd="4" destOrd="0" presId="urn:microsoft.com/office/officeart/2005/8/layout/process4"/>
    <dgm:cxn modelId="{D2CBD239-9016-4191-A54D-76EAD054F5F9}" type="presParOf" srcId="{23BD2D1C-0A8F-4A7C-B886-84C674481CFF}" destId="{A942D256-BDCD-41CB-8CBA-F44C728600F5}" srcOrd="0" destOrd="0" presId="urn:microsoft.com/office/officeart/2005/8/layout/process4"/>
    <dgm:cxn modelId="{A9356BDA-3CF5-42D1-AC9E-F9FFA69C1DA6}" type="presParOf" srcId="{23BD2D1C-0A8F-4A7C-B886-84C674481CFF}" destId="{EF8793A5-0DB7-4E80-A1ED-A0E5F3F9D14E}" srcOrd="1" destOrd="0" presId="urn:microsoft.com/office/officeart/2005/8/layout/process4"/>
    <dgm:cxn modelId="{1DB2B8DB-04CD-43DF-BDE4-53B1E8E607DC}" type="presParOf" srcId="{23BD2D1C-0A8F-4A7C-B886-84C674481CFF}" destId="{F8EE4BD9-AA0E-407C-A470-0903AE263580}" srcOrd="2" destOrd="0" presId="urn:microsoft.com/office/officeart/2005/8/layout/process4"/>
    <dgm:cxn modelId="{D1A817AA-4169-42FF-8688-D3C9B0035219}" type="presParOf" srcId="{F8EE4BD9-AA0E-407C-A470-0903AE263580}" destId="{4ED3FF88-A30C-47A9-897E-D06F222A59A2}" srcOrd="0" destOrd="0" presId="urn:microsoft.com/office/officeart/2005/8/layout/process4"/>
    <dgm:cxn modelId="{3B460391-BB9A-45C1-B804-239CB3A2EF4A}" type="presParOf" srcId="{F8EE4BD9-AA0E-407C-A470-0903AE263580}" destId="{06C97CAE-72B6-41C7-9BD4-3493AFF55281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CF461FC-C19F-4854-BEDD-D3C5F91773B0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D8EA3F3-FA6B-41DC-B390-7AA7805D24C7}">
      <dgm:prSet phldrT="[Text]"/>
      <dgm:spPr/>
      <dgm:t>
        <a:bodyPr/>
        <a:lstStyle/>
        <a:p>
          <a:r>
            <a:rPr lang="en-US"/>
            <a:t>At Institution level</a:t>
          </a:r>
        </a:p>
      </dgm:t>
    </dgm:pt>
    <dgm:pt modelId="{F7C977D0-A487-4FD1-BD0F-BB678FB5B76B}" type="parTrans" cxnId="{0462CEF4-7D31-40E7-93C4-D6F5063EDB0D}">
      <dgm:prSet/>
      <dgm:spPr/>
      <dgm:t>
        <a:bodyPr/>
        <a:lstStyle/>
        <a:p>
          <a:endParaRPr lang="en-US"/>
        </a:p>
      </dgm:t>
    </dgm:pt>
    <dgm:pt modelId="{1798A1A6-7AB3-4B41-B9EA-4C4D10BFCFC0}" type="sibTrans" cxnId="{0462CEF4-7D31-40E7-93C4-D6F5063EDB0D}">
      <dgm:prSet/>
      <dgm:spPr/>
      <dgm:t>
        <a:bodyPr/>
        <a:lstStyle/>
        <a:p>
          <a:endParaRPr lang="en-US"/>
        </a:p>
      </dgm:t>
    </dgm:pt>
    <dgm:pt modelId="{128F3B79-AEA9-4063-8584-5FC0FEF1AF5D}">
      <dgm:prSet phldrT="[Text]" custT="1"/>
      <dgm:spPr/>
      <dgm:t>
        <a:bodyPr/>
        <a:lstStyle/>
        <a:p>
          <a:r>
            <a:rPr lang="en-US" sz="1400" dirty="0"/>
            <a:t>Developed </a:t>
          </a:r>
          <a:r>
            <a:rPr lang="en-US" sz="1400" dirty="0" smtClean="0"/>
            <a:t>criteria' </a:t>
          </a:r>
          <a:r>
            <a:rPr lang="en-US" sz="1400" dirty="0"/>
            <a:t>to select children and take  consent of the child coming under the </a:t>
          </a:r>
          <a:r>
            <a:rPr lang="en-US" sz="1400" dirty="0" smtClean="0"/>
            <a:t>criteria'  </a:t>
          </a:r>
          <a:endParaRPr lang="en-US" sz="1400" dirty="0"/>
        </a:p>
      </dgm:t>
    </dgm:pt>
    <dgm:pt modelId="{B4BD7912-46BD-43B1-A750-C28C46100D62}" type="parTrans" cxnId="{C77C5DBF-A233-4AA7-819E-1F6D541C1CAE}">
      <dgm:prSet/>
      <dgm:spPr/>
      <dgm:t>
        <a:bodyPr/>
        <a:lstStyle/>
        <a:p>
          <a:endParaRPr lang="en-US"/>
        </a:p>
      </dgm:t>
    </dgm:pt>
    <dgm:pt modelId="{D05F899A-30DF-4CBD-877E-EC0FB3556603}" type="sibTrans" cxnId="{C77C5DBF-A233-4AA7-819E-1F6D541C1CAE}">
      <dgm:prSet/>
      <dgm:spPr/>
      <dgm:t>
        <a:bodyPr/>
        <a:lstStyle/>
        <a:p>
          <a:endParaRPr lang="en-US"/>
        </a:p>
      </dgm:t>
    </dgm:pt>
    <dgm:pt modelId="{C91F829C-B1DF-4500-97B5-3E8B5A8A8DC4}">
      <dgm:prSet phldrT="[Text]" custT="1"/>
      <dgm:spPr/>
      <dgm:t>
        <a:bodyPr/>
        <a:lstStyle/>
        <a:p>
          <a:r>
            <a:rPr lang="en-US" sz="1400" dirty="0"/>
            <a:t>Preparation of Individual care plan (ICP) for the child</a:t>
          </a:r>
          <a:r>
            <a:rPr lang="en-US" sz="1000" dirty="0"/>
            <a:t>.</a:t>
          </a:r>
        </a:p>
      </dgm:t>
    </dgm:pt>
    <dgm:pt modelId="{080DF6C2-8FCC-4683-BA0E-E90FCC11243F}" type="parTrans" cxnId="{98CBF2B6-0C97-41BF-8863-1F779B237632}">
      <dgm:prSet/>
      <dgm:spPr/>
      <dgm:t>
        <a:bodyPr/>
        <a:lstStyle/>
        <a:p>
          <a:endParaRPr lang="en-US"/>
        </a:p>
      </dgm:t>
    </dgm:pt>
    <dgm:pt modelId="{CE0D7078-AD38-4D13-8F5C-4186A22BDA73}" type="sibTrans" cxnId="{98CBF2B6-0C97-41BF-8863-1F779B237632}">
      <dgm:prSet/>
      <dgm:spPr/>
      <dgm:t>
        <a:bodyPr/>
        <a:lstStyle/>
        <a:p>
          <a:endParaRPr lang="en-US"/>
        </a:p>
      </dgm:t>
    </dgm:pt>
    <dgm:pt modelId="{B731E63A-D0BF-4FE3-BDF5-BCFB2A35F53B}">
      <dgm:prSet phldrT="[Text]"/>
      <dgm:spPr/>
      <dgm:t>
        <a:bodyPr/>
        <a:lstStyle/>
        <a:p>
          <a:r>
            <a:rPr lang="en-US"/>
            <a:t>At the village level</a:t>
          </a:r>
        </a:p>
      </dgm:t>
    </dgm:pt>
    <dgm:pt modelId="{CA437CAA-0A05-4AA5-912B-64D0E0B7EFB4}" type="parTrans" cxnId="{918F1BC9-22E3-4F1A-9192-664588A20EFC}">
      <dgm:prSet/>
      <dgm:spPr/>
      <dgm:t>
        <a:bodyPr/>
        <a:lstStyle/>
        <a:p>
          <a:endParaRPr lang="en-US"/>
        </a:p>
      </dgm:t>
    </dgm:pt>
    <dgm:pt modelId="{A0198518-B297-4DA8-BA83-770DE1D44FF7}" type="sibTrans" cxnId="{918F1BC9-22E3-4F1A-9192-664588A20EFC}">
      <dgm:prSet/>
      <dgm:spPr/>
      <dgm:t>
        <a:bodyPr/>
        <a:lstStyle/>
        <a:p>
          <a:endParaRPr lang="en-US"/>
        </a:p>
      </dgm:t>
    </dgm:pt>
    <dgm:pt modelId="{44C42EF1-DCAD-4847-8AB3-3A4758002A63}">
      <dgm:prSet phldrT="[Text]" custT="1"/>
      <dgm:spPr/>
      <dgm:t>
        <a:bodyPr/>
        <a:lstStyle/>
        <a:p>
          <a:r>
            <a:rPr lang="en-US" sz="800" dirty="0"/>
            <a:t> </a:t>
          </a:r>
          <a:r>
            <a:rPr lang="en-US" sz="1400" dirty="0"/>
            <a:t>Home study report preparation</a:t>
          </a:r>
        </a:p>
      </dgm:t>
    </dgm:pt>
    <dgm:pt modelId="{5BAF5DB7-0DE6-46DF-A72E-45F24D230A28}" type="parTrans" cxnId="{4A6105EA-8EEB-4065-8684-A908FF6A3247}">
      <dgm:prSet/>
      <dgm:spPr/>
      <dgm:t>
        <a:bodyPr/>
        <a:lstStyle/>
        <a:p>
          <a:endParaRPr lang="en-US"/>
        </a:p>
      </dgm:t>
    </dgm:pt>
    <dgm:pt modelId="{4ACF1950-BFF0-4572-93A9-2F65B75D6276}" type="sibTrans" cxnId="{4A6105EA-8EEB-4065-8684-A908FF6A3247}">
      <dgm:prSet/>
      <dgm:spPr/>
      <dgm:t>
        <a:bodyPr/>
        <a:lstStyle/>
        <a:p>
          <a:endParaRPr lang="en-US"/>
        </a:p>
      </dgm:t>
    </dgm:pt>
    <dgm:pt modelId="{C35A68C4-C4F6-4A11-A5A3-FB2B9EA496BB}">
      <dgm:prSet phldrT="[Text]" custT="1"/>
      <dgm:spPr/>
      <dgm:t>
        <a:bodyPr/>
        <a:lstStyle/>
        <a:p>
          <a:r>
            <a:rPr lang="en-US" sz="1400" dirty="0"/>
            <a:t>Admitting the child to a village level educational institution to continue their studies.</a:t>
          </a:r>
        </a:p>
      </dgm:t>
    </dgm:pt>
    <dgm:pt modelId="{15B01355-8C3E-4F1D-B352-0AD95A5E9358}" type="parTrans" cxnId="{86D730B0-ACF6-4DC9-86B8-84A1B8447022}">
      <dgm:prSet/>
      <dgm:spPr/>
      <dgm:t>
        <a:bodyPr/>
        <a:lstStyle/>
        <a:p>
          <a:endParaRPr lang="en-US"/>
        </a:p>
      </dgm:t>
    </dgm:pt>
    <dgm:pt modelId="{F4DD7482-BE95-4B6B-A483-8A739F3CA260}" type="sibTrans" cxnId="{86D730B0-ACF6-4DC9-86B8-84A1B8447022}">
      <dgm:prSet/>
      <dgm:spPr/>
      <dgm:t>
        <a:bodyPr/>
        <a:lstStyle/>
        <a:p>
          <a:endParaRPr lang="en-US"/>
        </a:p>
      </dgm:t>
    </dgm:pt>
    <dgm:pt modelId="{25DC3D53-D15C-44D0-8BD5-FBDC028F661A}">
      <dgm:prSet phldrT="[Text]"/>
      <dgm:spPr/>
      <dgm:t>
        <a:bodyPr/>
        <a:lstStyle/>
        <a:p>
          <a:r>
            <a:rPr lang="en-US" dirty="0"/>
            <a:t>At the District level.</a:t>
          </a:r>
        </a:p>
      </dgm:t>
    </dgm:pt>
    <dgm:pt modelId="{15A2FE76-5CC6-40B9-AF1A-305184DEBE5A}" type="parTrans" cxnId="{ABE8DB81-DECF-4663-ABE2-1BEC401F1D83}">
      <dgm:prSet/>
      <dgm:spPr/>
      <dgm:t>
        <a:bodyPr/>
        <a:lstStyle/>
        <a:p>
          <a:endParaRPr lang="en-US"/>
        </a:p>
      </dgm:t>
    </dgm:pt>
    <dgm:pt modelId="{47F7EB51-CD29-4913-86A6-05865859894B}" type="sibTrans" cxnId="{ABE8DB81-DECF-4663-ABE2-1BEC401F1D83}">
      <dgm:prSet/>
      <dgm:spPr/>
      <dgm:t>
        <a:bodyPr/>
        <a:lstStyle/>
        <a:p>
          <a:endParaRPr lang="en-US"/>
        </a:p>
      </dgm:t>
    </dgm:pt>
    <dgm:pt modelId="{FED13F0A-5B59-4A2C-9615-2A3B6059E10F}">
      <dgm:prSet phldrT="[Text]" custT="1"/>
      <dgm:spPr/>
      <dgm:t>
        <a:bodyPr/>
        <a:lstStyle/>
        <a:p>
          <a:r>
            <a:rPr lang="en-US" sz="900" dirty="0"/>
            <a:t> </a:t>
          </a:r>
          <a:r>
            <a:rPr lang="en-US" sz="1400" dirty="0"/>
            <a:t>Prospective building workshop with the key </a:t>
          </a:r>
          <a:r>
            <a:rPr lang="en-US" sz="1400" dirty="0" smtClean="0"/>
            <a:t>stakeholders.</a:t>
          </a:r>
          <a:endParaRPr lang="en-US" sz="1400" dirty="0"/>
        </a:p>
      </dgm:t>
    </dgm:pt>
    <dgm:pt modelId="{2F877B4E-98F8-4DE0-BA9C-C8B7D799F695}" type="parTrans" cxnId="{B7AD4DD8-6EE6-4508-AFEA-43025E1E7606}">
      <dgm:prSet/>
      <dgm:spPr/>
      <dgm:t>
        <a:bodyPr/>
        <a:lstStyle/>
        <a:p>
          <a:endParaRPr lang="en-US"/>
        </a:p>
      </dgm:t>
    </dgm:pt>
    <dgm:pt modelId="{5FA8D30B-82B9-4FF8-82E2-C58C4E0669DC}" type="sibTrans" cxnId="{B7AD4DD8-6EE6-4508-AFEA-43025E1E7606}">
      <dgm:prSet/>
      <dgm:spPr/>
      <dgm:t>
        <a:bodyPr/>
        <a:lstStyle/>
        <a:p>
          <a:endParaRPr lang="en-US"/>
        </a:p>
      </dgm:t>
    </dgm:pt>
    <dgm:pt modelId="{82561662-8BDD-4E64-86FE-FC437EF67541}">
      <dgm:prSet phldrT="[Text]" custT="1"/>
      <dgm:spPr/>
      <dgm:t>
        <a:bodyPr/>
        <a:lstStyle/>
        <a:p>
          <a:r>
            <a:rPr lang="en-US" sz="1400" dirty="0"/>
            <a:t> CWC( child welfare committee) facilitation of the deinstitutionalization process</a:t>
          </a:r>
        </a:p>
      </dgm:t>
    </dgm:pt>
    <dgm:pt modelId="{B6112A9D-915F-44A7-B224-04225BF58DE8}" type="parTrans" cxnId="{94D7F066-D553-4226-A7E4-2DB899C4723A}">
      <dgm:prSet/>
      <dgm:spPr/>
      <dgm:t>
        <a:bodyPr/>
        <a:lstStyle/>
        <a:p>
          <a:endParaRPr lang="en-US"/>
        </a:p>
      </dgm:t>
    </dgm:pt>
    <dgm:pt modelId="{3080F1C8-D999-4CFB-ABA9-E7C2E8E39B04}" type="sibTrans" cxnId="{94D7F066-D553-4226-A7E4-2DB899C4723A}">
      <dgm:prSet/>
      <dgm:spPr/>
      <dgm:t>
        <a:bodyPr/>
        <a:lstStyle/>
        <a:p>
          <a:endParaRPr lang="en-US"/>
        </a:p>
      </dgm:t>
    </dgm:pt>
    <dgm:pt modelId="{A5E6BAF1-1293-4417-BB1F-AB2182997DBD}">
      <dgm:prSet phldrT="[Text]" custT="1"/>
      <dgm:spPr/>
      <dgm:t>
        <a:bodyPr/>
        <a:lstStyle/>
        <a:p>
          <a:r>
            <a:rPr lang="en-US" sz="1400" dirty="0"/>
            <a:t>Back Home Ceremony at the village level </a:t>
          </a:r>
        </a:p>
      </dgm:t>
    </dgm:pt>
    <dgm:pt modelId="{5F108E38-49CC-48D2-BB8F-3AB62966EC79}" type="parTrans" cxnId="{7325F3D1-20E5-40C0-BD3D-09023C5F807E}">
      <dgm:prSet/>
      <dgm:spPr/>
      <dgm:t>
        <a:bodyPr/>
        <a:lstStyle/>
        <a:p>
          <a:endParaRPr lang="en-US"/>
        </a:p>
      </dgm:t>
    </dgm:pt>
    <dgm:pt modelId="{B1E9954C-F802-4854-A2B9-B24ACDD81288}" type="sibTrans" cxnId="{7325F3D1-20E5-40C0-BD3D-09023C5F807E}">
      <dgm:prSet/>
      <dgm:spPr/>
      <dgm:t>
        <a:bodyPr/>
        <a:lstStyle/>
        <a:p>
          <a:endParaRPr lang="en-US"/>
        </a:p>
      </dgm:t>
    </dgm:pt>
    <dgm:pt modelId="{0274820E-C664-480E-8C36-FB0DF01CCFAE}">
      <dgm:prSet phldrT="[Text]" custT="1"/>
      <dgm:spPr/>
      <dgm:t>
        <a:bodyPr/>
        <a:lstStyle/>
        <a:p>
          <a:r>
            <a:rPr lang="en-US" sz="1400" dirty="0"/>
            <a:t> follow up of child's status at the village by the task force.</a:t>
          </a:r>
        </a:p>
      </dgm:t>
    </dgm:pt>
    <dgm:pt modelId="{76E8ADB6-7E7D-48BC-8E24-27823E7CA932}" type="parTrans" cxnId="{D1294D2D-A1E9-467D-A749-8622FAF92DB6}">
      <dgm:prSet/>
      <dgm:spPr/>
      <dgm:t>
        <a:bodyPr/>
        <a:lstStyle/>
        <a:p>
          <a:endParaRPr lang="en-US"/>
        </a:p>
      </dgm:t>
    </dgm:pt>
    <dgm:pt modelId="{4AE5DA9A-60C2-47A2-9D4E-DDB8D38D2BB9}" type="sibTrans" cxnId="{D1294D2D-A1E9-467D-A749-8622FAF92DB6}">
      <dgm:prSet/>
      <dgm:spPr/>
      <dgm:t>
        <a:bodyPr/>
        <a:lstStyle/>
        <a:p>
          <a:endParaRPr lang="en-US"/>
        </a:p>
      </dgm:t>
    </dgm:pt>
    <dgm:pt modelId="{DB5C9682-C1AE-4F29-815F-204EC545FA12}">
      <dgm:prSet phldrT="[Text]" custT="1"/>
      <dgm:spPr/>
      <dgm:t>
        <a:bodyPr/>
        <a:lstStyle/>
        <a:p>
          <a:r>
            <a:rPr lang="en-US" sz="1400" dirty="0"/>
            <a:t>Discussion /</a:t>
          </a:r>
          <a:r>
            <a:rPr lang="en-US" sz="1400" dirty="0" err="1"/>
            <a:t>counselling</a:t>
          </a:r>
          <a:r>
            <a:rPr lang="en-US" sz="1400" dirty="0"/>
            <a:t> with the parents and relatives</a:t>
          </a:r>
        </a:p>
      </dgm:t>
    </dgm:pt>
    <dgm:pt modelId="{3E25A325-6AED-4934-A0BE-A345B9159E00}" type="parTrans" cxnId="{AAE2AC31-7758-4385-BFAA-E793B414FF8D}">
      <dgm:prSet/>
      <dgm:spPr/>
      <dgm:t>
        <a:bodyPr/>
        <a:lstStyle/>
        <a:p>
          <a:endParaRPr lang="en-US"/>
        </a:p>
      </dgm:t>
    </dgm:pt>
    <dgm:pt modelId="{B1D9AEA4-95D0-4B2F-9DDD-652ECEA71E25}" type="sibTrans" cxnId="{AAE2AC31-7758-4385-BFAA-E793B414FF8D}">
      <dgm:prSet/>
      <dgm:spPr/>
      <dgm:t>
        <a:bodyPr/>
        <a:lstStyle/>
        <a:p>
          <a:endParaRPr lang="en-US"/>
        </a:p>
      </dgm:t>
    </dgm:pt>
    <dgm:pt modelId="{21571A84-F255-44E2-8230-21CE3F03D1B4}">
      <dgm:prSet phldrT="[Text]" custT="1"/>
      <dgm:spPr/>
      <dgm:t>
        <a:bodyPr/>
        <a:lstStyle/>
        <a:p>
          <a:r>
            <a:rPr lang="en-US" sz="1400" dirty="0" smtClean="0"/>
            <a:t>Counseling the children by the social worker</a:t>
          </a:r>
          <a:endParaRPr lang="en-US" sz="1400" dirty="0"/>
        </a:p>
      </dgm:t>
    </dgm:pt>
    <dgm:pt modelId="{C055AC09-B54A-4DCF-A5AD-F2BFE86192E7}" type="parTrans" cxnId="{291CB17F-BE3F-4292-AE14-F5253ED05F3A}">
      <dgm:prSet/>
      <dgm:spPr/>
      <dgm:t>
        <a:bodyPr/>
        <a:lstStyle/>
        <a:p>
          <a:endParaRPr lang="en-IN"/>
        </a:p>
      </dgm:t>
    </dgm:pt>
    <dgm:pt modelId="{F9D3F30B-45D5-4B60-A2EA-0BD8A4F9B6CE}" type="sibTrans" cxnId="{291CB17F-BE3F-4292-AE14-F5253ED05F3A}">
      <dgm:prSet/>
      <dgm:spPr/>
      <dgm:t>
        <a:bodyPr/>
        <a:lstStyle/>
        <a:p>
          <a:endParaRPr lang="en-IN"/>
        </a:p>
      </dgm:t>
    </dgm:pt>
    <dgm:pt modelId="{FA41BB34-6413-405E-99AD-3465037A6F5A}" type="pres">
      <dgm:prSet presAssocID="{DCF461FC-C19F-4854-BEDD-D3C5F91773B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AB2745B-95FE-4433-9484-32D56C27008B}" type="pres">
      <dgm:prSet presAssocID="{DCF461FC-C19F-4854-BEDD-D3C5F91773B0}" presName="tSp" presStyleCnt="0"/>
      <dgm:spPr/>
    </dgm:pt>
    <dgm:pt modelId="{EF443FF8-B07F-47AA-BB72-090A23B598F1}" type="pres">
      <dgm:prSet presAssocID="{DCF461FC-C19F-4854-BEDD-D3C5F91773B0}" presName="bSp" presStyleCnt="0"/>
      <dgm:spPr/>
    </dgm:pt>
    <dgm:pt modelId="{E5F5AD43-AD64-405C-9E22-177B95D9E8D2}" type="pres">
      <dgm:prSet presAssocID="{DCF461FC-C19F-4854-BEDD-D3C5F91773B0}" presName="process" presStyleCnt="0"/>
      <dgm:spPr/>
    </dgm:pt>
    <dgm:pt modelId="{860D9834-6C06-4F99-A3DA-038DC5BBDB43}" type="pres">
      <dgm:prSet presAssocID="{5D8EA3F3-FA6B-41DC-B390-7AA7805D24C7}" presName="composite1" presStyleCnt="0"/>
      <dgm:spPr/>
    </dgm:pt>
    <dgm:pt modelId="{4BB30EB8-5FC5-4DD8-94CB-FCF74F3ED5DF}" type="pres">
      <dgm:prSet presAssocID="{5D8EA3F3-FA6B-41DC-B390-7AA7805D24C7}" presName="dummyNode1" presStyleLbl="node1" presStyleIdx="0" presStyleCnt="3"/>
      <dgm:spPr/>
    </dgm:pt>
    <dgm:pt modelId="{D5D60660-1178-4610-827C-963945F0B14F}" type="pres">
      <dgm:prSet presAssocID="{5D8EA3F3-FA6B-41DC-B390-7AA7805D24C7}" presName="childNode1" presStyleLbl="bgAcc1" presStyleIdx="0" presStyleCnt="3" custScaleX="153524" custScaleY="226411" custLinFactNeighborX="3881" custLinFactNeighborY="-1803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FAC617-5170-4780-AC44-AC4EBDB7179B}" type="pres">
      <dgm:prSet presAssocID="{5D8EA3F3-FA6B-41DC-B390-7AA7805D24C7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B2BC2F-1EE3-4CAE-B632-425EC65340B2}" type="pres">
      <dgm:prSet presAssocID="{5D8EA3F3-FA6B-41DC-B390-7AA7805D24C7}" presName="parentNode1" presStyleLbl="node1" presStyleIdx="0" presStyleCnt="3" custLinFactNeighborX="-9643" custLinFactNeighborY="-6370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ABB006-D5D6-4E1A-B6F9-7ACEF401B642}" type="pres">
      <dgm:prSet presAssocID="{5D8EA3F3-FA6B-41DC-B390-7AA7805D24C7}" presName="connSite1" presStyleCnt="0"/>
      <dgm:spPr/>
    </dgm:pt>
    <dgm:pt modelId="{00360049-DB32-497C-B9E7-C6A6870955E4}" type="pres">
      <dgm:prSet presAssocID="{1798A1A6-7AB3-4B41-B9EA-4C4D10BFCFC0}" presName="Name9" presStyleLbl="sibTrans2D1" presStyleIdx="0" presStyleCnt="2"/>
      <dgm:spPr/>
      <dgm:t>
        <a:bodyPr/>
        <a:lstStyle/>
        <a:p>
          <a:endParaRPr lang="en-US"/>
        </a:p>
      </dgm:t>
    </dgm:pt>
    <dgm:pt modelId="{B4DBA066-8F93-4A2A-B44D-0BF9BBBC383B}" type="pres">
      <dgm:prSet presAssocID="{B731E63A-D0BF-4FE3-BDF5-BCFB2A35F53B}" presName="composite2" presStyleCnt="0"/>
      <dgm:spPr/>
    </dgm:pt>
    <dgm:pt modelId="{CEEC5710-92FD-462D-A055-64D6B3CD7E7C}" type="pres">
      <dgm:prSet presAssocID="{B731E63A-D0BF-4FE3-BDF5-BCFB2A35F53B}" presName="dummyNode2" presStyleLbl="node1" presStyleIdx="0" presStyleCnt="3"/>
      <dgm:spPr/>
    </dgm:pt>
    <dgm:pt modelId="{24D624DA-DC28-4A54-9883-209D07299731}" type="pres">
      <dgm:prSet presAssocID="{B731E63A-D0BF-4FE3-BDF5-BCFB2A35F53B}" presName="childNode2" presStyleLbl="bgAcc1" presStyleIdx="1" presStyleCnt="3" custScaleX="165097" custScaleY="258152" custLinFactNeighborX="647" custLinFactNeighborY="-1647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531AA5-3EBB-49AE-A234-6110A05980EE}" type="pres">
      <dgm:prSet presAssocID="{B731E63A-D0BF-4FE3-BDF5-BCFB2A35F53B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FD6A53-8D7E-4937-B006-C31BC50DA660}" type="pres">
      <dgm:prSet presAssocID="{B731E63A-D0BF-4FE3-BDF5-BCFB2A35F53B}" presName="parentNode2" presStyleLbl="node1" presStyleIdx="1" presStyleCnt="3" custLinFactNeighborX="3639" custLinFactNeighborY="-7503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1BC4F1-4523-49B0-806B-94A5C8481030}" type="pres">
      <dgm:prSet presAssocID="{B731E63A-D0BF-4FE3-BDF5-BCFB2A35F53B}" presName="connSite2" presStyleCnt="0"/>
      <dgm:spPr/>
    </dgm:pt>
    <dgm:pt modelId="{E46E304C-024C-4577-A5F9-210342C023E7}" type="pres">
      <dgm:prSet presAssocID="{A0198518-B297-4DA8-BA83-770DE1D44FF7}" presName="Name18" presStyleLbl="sibTrans2D1" presStyleIdx="1" presStyleCnt="2"/>
      <dgm:spPr/>
      <dgm:t>
        <a:bodyPr/>
        <a:lstStyle/>
        <a:p>
          <a:endParaRPr lang="en-US"/>
        </a:p>
      </dgm:t>
    </dgm:pt>
    <dgm:pt modelId="{E2D6D625-68D3-48F6-9CAF-15745499E75D}" type="pres">
      <dgm:prSet presAssocID="{25DC3D53-D15C-44D0-8BD5-FBDC028F661A}" presName="composite1" presStyleCnt="0"/>
      <dgm:spPr/>
    </dgm:pt>
    <dgm:pt modelId="{7DC58981-6528-4FE3-AB16-12992492E69D}" type="pres">
      <dgm:prSet presAssocID="{25DC3D53-D15C-44D0-8BD5-FBDC028F661A}" presName="dummyNode1" presStyleLbl="node1" presStyleIdx="1" presStyleCnt="3"/>
      <dgm:spPr/>
    </dgm:pt>
    <dgm:pt modelId="{61649B66-F32E-45F9-9D03-64E2F27AD8D2}" type="pres">
      <dgm:prSet presAssocID="{25DC3D53-D15C-44D0-8BD5-FBDC028F661A}" presName="childNode1" presStyleLbl="bgAcc1" presStyleIdx="2" presStyleCnt="3" custScaleX="130662" custScaleY="24559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BA39D7-A3CC-4DA4-8566-487358CD4D6C}" type="pres">
      <dgm:prSet presAssocID="{25DC3D53-D15C-44D0-8BD5-FBDC028F661A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D8CE5D-FBE4-48F1-9DDD-86CADCD71272}" type="pres">
      <dgm:prSet presAssocID="{25DC3D53-D15C-44D0-8BD5-FBDC028F661A}" presName="parentNode1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50C349-FD8F-4161-9835-F63E30F4232E}" type="pres">
      <dgm:prSet presAssocID="{25DC3D53-D15C-44D0-8BD5-FBDC028F661A}" presName="connSite1" presStyleCnt="0"/>
      <dgm:spPr/>
    </dgm:pt>
  </dgm:ptLst>
  <dgm:cxnLst>
    <dgm:cxn modelId="{2DFD00B5-0BBC-4FC8-986E-07AFFABBB675}" type="presOf" srcId="{DB5C9682-C1AE-4F29-815F-204EC545FA12}" destId="{24D624DA-DC28-4A54-9883-209D07299731}" srcOrd="0" destOrd="1" presId="urn:microsoft.com/office/officeart/2005/8/layout/hProcess4"/>
    <dgm:cxn modelId="{85E9839D-F91B-49EC-904F-5D6A22879ADC}" type="presOf" srcId="{82561662-8BDD-4E64-86FE-FC437EF67541}" destId="{61649B66-F32E-45F9-9D03-64E2F27AD8D2}" srcOrd="0" destOrd="1" presId="urn:microsoft.com/office/officeart/2005/8/layout/hProcess4"/>
    <dgm:cxn modelId="{215383E8-793D-436E-B447-B325BEF4F2AA}" type="presOf" srcId="{44C42EF1-DCAD-4847-8AB3-3A4758002A63}" destId="{39531AA5-3EBB-49AE-A234-6110A05980EE}" srcOrd="1" destOrd="0" presId="urn:microsoft.com/office/officeart/2005/8/layout/hProcess4"/>
    <dgm:cxn modelId="{86D730B0-ACF6-4DC9-86B8-84A1B8447022}" srcId="{B731E63A-D0BF-4FE3-BDF5-BCFB2A35F53B}" destId="{C35A68C4-C4F6-4A11-A5A3-FB2B9EA496BB}" srcOrd="2" destOrd="0" parTransId="{15B01355-8C3E-4F1D-B352-0AD95A5E9358}" sibTransId="{F4DD7482-BE95-4B6B-A483-8A739F3CA260}"/>
    <dgm:cxn modelId="{D3664C64-2DA8-4A34-AD01-FA4861C245A7}" type="presOf" srcId="{A0198518-B297-4DA8-BA83-770DE1D44FF7}" destId="{E46E304C-024C-4577-A5F9-210342C023E7}" srcOrd="0" destOrd="0" presId="urn:microsoft.com/office/officeart/2005/8/layout/hProcess4"/>
    <dgm:cxn modelId="{790B5ECC-9DCA-4BDF-A3A3-F757B35C3AFF}" type="presOf" srcId="{C35A68C4-C4F6-4A11-A5A3-FB2B9EA496BB}" destId="{39531AA5-3EBB-49AE-A234-6110A05980EE}" srcOrd="1" destOrd="2" presId="urn:microsoft.com/office/officeart/2005/8/layout/hProcess4"/>
    <dgm:cxn modelId="{EF806988-8CFD-493F-B515-E7068473C431}" type="presOf" srcId="{FED13F0A-5B59-4A2C-9615-2A3B6059E10F}" destId="{61649B66-F32E-45F9-9D03-64E2F27AD8D2}" srcOrd="0" destOrd="0" presId="urn:microsoft.com/office/officeart/2005/8/layout/hProcess4"/>
    <dgm:cxn modelId="{C295643E-6850-4CA7-A74A-890CDD3C2FF0}" type="presOf" srcId="{25DC3D53-D15C-44D0-8BD5-FBDC028F661A}" destId="{EED8CE5D-FBE4-48F1-9DDD-86CADCD71272}" srcOrd="0" destOrd="0" presId="urn:microsoft.com/office/officeart/2005/8/layout/hProcess4"/>
    <dgm:cxn modelId="{C1690A4D-7C57-4749-B666-6F1D1C29A982}" type="presOf" srcId="{C91F829C-B1DF-4500-97B5-3E8B5A8A8DC4}" destId="{0BFAC617-5170-4780-AC44-AC4EBDB7179B}" srcOrd="1" destOrd="1" presId="urn:microsoft.com/office/officeart/2005/8/layout/hProcess4"/>
    <dgm:cxn modelId="{DF87CA02-F1ED-4ED8-8A90-E4D603F0DE8B}" type="presOf" srcId="{A5E6BAF1-1293-4417-BB1F-AB2182997DBD}" destId="{39531AA5-3EBB-49AE-A234-6110A05980EE}" srcOrd="1" destOrd="3" presId="urn:microsoft.com/office/officeart/2005/8/layout/hProcess4"/>
    <dgm:cxn modelId="{A1070C0B-FBD9-42D8-965B-490936BD557A}" type="presOf" srcId="{FED13F0A-5B59-4A2C-9615-2A3B6059E10F}" destId="{5FBA39D7-A3CC-4DA4-8566-487358CD4D6C}" srcOrd="1" destOrd="0" presId="urn:microsoft.com/office/officeart/2005/8/layout/hProcess4"/>
    <dgm:cxn modelId="{F721B5F8-8BAD-4529-95DD-BC91B7D63A12}" type="presOf" srcId="{21571A84-F255-44E2-8230-21CE3F03D1B4}" destId="{D5D60660-1178-4610-827C-963945F0B14F}" srcOrd="0" destOrd="2" presId="urn:microsoft.com/office/officeart/2005/8/layout/hProcess4"/>
    <dgm:cxn modelId="{AAE2AC31-7758-4385-BFAA-E793B414FF8D}" srcId="{B731E63A-D0BF-4FE3-BDF5-BCFB2A35F53B}" destId="{DB5C9682-C1AE-4F29-815F-204EC545FA12}" srcOrd="1" destOrd="0" parTransId="{3E25A325-6AED-4934-A0BE-A345B9159E00}" sibTransId="{B1D9AEA4-95D0-4B2F-9DDD-652ECEA71E25}"/>
    <dgm:cxn modelId="{453DE958-565C-4D36-92AF-D6B344BD34DB}" type="presOf" srcId="{128F3B79-AEA9-4063-8584-5FC0FEF1AF5D}" destId="{0BFAC617-5170-4780-AC44-AC4EBDB7179B}" srcOrd="1" destOrd="0" presId="urn:microsoft.com/office/officeart/2005/8/layout/hProcess4"/>
    <dgm:cxn modelId="{30991427-F01E-4FBB-963B-51CE08299BD0}" type="presOf" srcId="{5D8EA3F3-FA6B-41DC-B390-7AA7805D24C7}" destId="{0FB2BC2F-1EE3-4CAE-B632-425EC65340B2}" srcOrd="0" destOrd="0" presId="urn:microsoft.com/office/officeart/2005/8/layout/hProcess4"/>
    <dgm:cxn modelId="{29AFF812-E94B-4E7F-8FFF-7481A92AB464}" type="presOf" srcId="{C35A68C4-C4F6-4A11-A5A3-FB2B9EA496BB}" destId="{24D624DA-DC28-4A54-9883-209D07299731}" srcOrd="0" destOrd="2" presId="urn:microsoft.com/office/officeart/2005/8/layout/hProcess4"/>
    <dgm:cxn modelId="{D1882D2F-31DB-46FD-9488-552B42B6BC48}" type="presOf" srcId="{82561662-8BDD-4E64-86FE-FC437EF67541}" destId="{5FBA39D7-A3CC-4DA4-8566-487358CD4D6C}" srcOrd="1" destOrd="1" presId="urn:microsoft.com/office/officeart/2005/8/layout/hProcess4"/>
    <dgm:cxn modelId="{71E13569-9510-4DC7-B443-01F46D546B43}" type="presOf" srcId="{44C42EF1-DCAD-4847-8AB3-3A4758002A63}" destId="{24D624DA-DC28-4A54-9883-209D07299731}" srcOrd="0" destOrd="0" presId="urn:microsoft.com/office/officeart/2005/8/layout/hProcess4"/>
    <dgm:cxn modelId="{07754544-54B7-4ABB-BE3C-0A9E4A818FD8}" type="presOf" srcId="{A5E6BAF1-1293-4417-BB1F-AB2182997DBD}" destId="{24D624DA-DC28-4A54-9883-209D07299731}" srcOrd="0" destOrd="3" presId="urn:microsoft.com/office/officeart/2005/8/layout/hProcess4"/>
    <dgm:cxn modelId="{B7AD4DD8-6EE6-4508-AFEA-43025E1E7606}" srcId="{25DC3D53-D15C-44D0-8BD5-FBDC028F661A}" destId="{FED13F0A-5B59-4A2C-9615-2A3B6059E10F}" srcOrd="0" destOrd="0" parTransId="{2F877B4E-98F8-4DE0-BA9C-C8B7D799F695}" sibTransId="{5FA8D30B-82B9-4FF8-82E2-C58C4E0669DC}"/>
    <dgm:cxn modelId="{EE39A343-E733-487C-8507-0E921F163F04}" type="presOf" srcId="{C91F829C-B1DF-4500-97B5-3E8B5A8A8DC4}" destId="{D5D60660-1178-4610-827C-963945F0B14F}" srcOrd="0" destOrd="1" presId="urn:microsoft.com/office/officeart/2005/8/layout/hProcess4"/>
    <dgm:cxn modelId="{321CBE1E-5D60-42B9-A62F-D7DD2B2F7FC0}" type="presOf" srcId="{128F3B79-AEA9-4063-8584-5FC0FEF1AF5D}" destId="{D5D60660-1178-4610-827C-963945F0B14F}" srcOrd="0" destOrd="0" presId="urn:microsoft.com/office/officeart/2005/8/layout/hProcess4"/>
    <dgm:cxn modelId="{77C1A24F-0872-4DE1-A457-A50D0AF076CA}" type="presOf" srcId="{0274820E-C664-480E-8C36-FB0DF01CCFAE}" destId="{39531AA5-3EBB-49AE-A234-6110A05980EE}" srcOrd="1" destOrd="4" presId="urn:microsoft.com/office/officeart/2005/8/layout/hProcess4"/>
    <dgm:cxn modelId="{0462CEF4-7D31-40E7-93C4-D6F5063EDB0D}" srcId="{DCF461FC-C19F-4854-BEDD-D3C5F91773B0}" destId="{5D8EA3F3-FA6B-41DC-B390-7AA7805D24C7}" srcOrd="0" destOrd="0" parTransId="{F7C977D0-A487-4FD1-BD0F-BB678FB5B76B}" sibTransId="{1798A1A6-7AB3-4B41-B9EA-4C4D10BFCFC0}"/>
    <dgm:cxn modelId="{7325F3D1-20E5-40C0-BD3D-09023C5F807E}" srcId="{B731E63A-D0BF-4FE3-BDF5-BCFB2A35F53B}" destId="{A5E6BAF1-1293-4417-BB1F-AB2182997DBD}" srcOrd="3" destOrd="0" parTransId="{5F108E38-49CC-48D2-BB8F-3AB62966EC79}" sibTransId="{B1E9954C-F802-4854-A2B9-B24ACDD81288}"/>
    <dgm:cxn modelId="{291CB17F-BE3F-4292-AE14-F5253ED05F3A}" srcId="{5D8EA3F3-FA6B-41DC-B390-7AA7805D24C7}" destId="{21571A84-F255-44E2-8230-21CE3F03D1B4}" srcOrd="2" destOrd="0" parTransId="{C055AC09-B54A-4DCF-A5AD-F2BFE86192E7}" sibTransId="{F9D3F30B-45D5-4B60-A2EA-0BD8A4F9B6CE}"/>
    <dgm:cxn modelId="{99FE02C3-44CA-4EE2-8556-CD361F531F55}" type="presOf" srcId="{0274820E-C664-480E-8C36-FB0DF01CCFAE}" destId="{24D624DA-DC28-4A54-9883-209D07299731}" srcOrd="0" destOrd="4" presId="urn:microsoft.com/office/officeart/2005/8/layout/hProcess4"/>
    <dgm:cxn modelId="{918F1BC9-22E3-4F1A-9192-664588A20EFC}" srcId="{DCF461FC-C19F-4854-BEDD-D3C5F91773B0}" destId="{B731E63A-D0BF-4FE3-BDF5-BCFB2A35F53B}" srcOrd="1" destOrd="0" parTransId="{CA437CAA-0A05-4AA5-912B-64D0E0B7EFB4}" sibTransId="{A0198518-B297-4DA8-BA83-770DE1D44FF7}"/>
    <dgm:cxn modelId="{B06299DE-F53B-4E26-95DE-83FF734775CB}" type="presOf" srcId="{DCF461FC-C19F-4854-BEDD-D3C5F91773B0}" destId="{FA41BB34-6413-405E-99AD-3465037A6F5A}" srcOrd="0" destOrd="0" presId="urn:microsoft.com/office/officeart/2005/8/layout/hProcess4"/>
    <dgm:cxn modelId="{D1294D2D-A1E9-467D-A749-8622FAF92DB6}" srcId="{B731E63A-D0BF-4FE3-BDF5-BCFB2A35F53B}" destId="{0274820E-C664-480E-8C36-FB0DF01CCFAE}" srcOrd="4" destOrd="0" parTransId="{76E8ADB6-7E7D-48BC-8E24-27823E7CA932}" sibTransId="{4AE5DA9A-60C2-47A2-9D4E-DDB8D38D2BB9}"/>
    <dgm:cxn modelId="{94D7F066-D553-4226-A7E4-2DB899C4723A}" srcId="{25DC3D53-D15C-44D0-8BD5-FBDC028F661A}" destId="{82561662-8BDD-4E64-86FE-FC437EF67541}" srcOrd="1" destOrd="0" parTransId="{B6112A9D-915F-44A7-B224-04225BF58DE8}" sibTransId="{3080F1C8-D999-4CFB-ABA9-E7C2E8E39B04}"/>
    <dgm:cxn modelId="{4B0C684B-1331-4046-8019-FA827DA17AA9}" type="presOf" srcId="{DB5C9682-C1AE-4F29-815F-204EC545FA12}" destId="{39531AA5-3EBB-49AE-A234-6110A05980EE}" srcOrd="1" destOrd="1" presId="urn:microsoft.com/office/officeart/2005/8/layout/hProcess4"/>
    <dgm:cxn modelId="{C77C5DBF-A233-4AA7-819E-1F6D541C1CAE}" srcId="{5D8EA3F3-FA6B-41DC-B390-7AA7805D24C7}" destId="{128F3B79-AEA9-4063-8584-5FC0FEF1AF5D}" srcOrd="0" destOrd="0" parTransId="{B4BD7912-46BD-43B1-A750-C28C46100D62}" sibTransId="{D05F899A-30DF-4CBD-877E-EC0FB3556603}"/>
    <dgm:cxn modelId="{71121FD3-9CA7-4C23-BD01-E197ABD5CFF8}" type="presOf" srcId="{1798A1A6-7AB3-4B41-B9EA-4C4D10BFCFC0}" destId="{00360049-DB32-497C-B9E7-C6A6870955E4}" srcOrd="0" destOrd="0" presId="urn:microsoft.com/office/officeart/2005/8/layout/hProcess4"/>
    <dgm:cxn modelId="{4A6105EA-8EEB-4065-8684-A908FF6A3247}" srcId="{B731E63A-D0BF-4FE3-BDF5-BCFB2A35F53B}" destId="{44C42EF1-DCAD-4847-8AB3-3A4758002A63}" srcOrd="0" destOrd="0" parTransId="{5BAF5DB7-0DE6-46DF-A72E-45F24D230A28}" sibTransId="{4ACF1950-BFF0-4572-93A9-2F65B75D6276}"/>
    <dgm:cxn modelId="{52534D7C-09F8-4B14-AA5C-158A4188CF13}" type="presOf" srcId="{21571A84-F255-44E2-8230-21CE3F03D1B4}" destId="{0BFAC617-5170-4780-AC44-AC4EBDB7179B}" srcOrd="1" destOrd="2" presId="urn:microsoft.com/office/officeart/2005/8/layout/hProcess4"/>
    <dgm:cxn modelId="{98CBF2B6-0C97-41BF-8863-1F779B237632}" srcId="{5D8EA3F3-FA6B-41DC-B390-7AA7805D24C7}" destId="{C91F829C-B1DF-4500-97B5-3E8B5A8A8DC4}" srcOrd="1" destOrd="0" parTransId="{080DF6C2-8FCC-4683-BA0E-E90FCC11243F}" sibTransId="{CE0D7078-AD38-4D13-8F5C-4186A22BDA73}"/>
    <dgm:cxn modelId="{D639F132-7B90-4874-9A39-6AEE4357F939}" type="presOf" srcId="{B731E63A-D0BF-4FE3-BDF5-BCFB2A35F53B}" destId="{8AFD6A53-8D7E-4937-B006-C31BC50DA660}" srcOrd="0" destOrd="0" presId="urn:microsoft.com/office/officeart/2005/8/layout/hProcess4"/>
    <dgm:cxn modelId="{ABE8DB81-DECF-4663-ABE2-1BEC401F1D83}" srcId="{DCF461FC-C19F-4854-BEDD-D3C5F91773B0}" destId="{25DC3D53-D15C-44D0-8BD5-FBDC028F661A}" srcOrd="2" destOrd="0" parTransId="{15A2FE76-5CC6-40B9-AF1A-305184DEBE5A}" sibTransId="{47F7EB51-CD29-4913-86A6-05865859894B}"/>
    <dgm:cxn modelId="{5749A36E-C92E-4068-ADDC-50FD16F58107}" type="presParOf" srcId="{FA41BB34-6413-405E-99AD-3465037A6F5A}" destId="{CAB2745B-95FE-4433-9484-32D56C27008B}" srcOrd="0" destOrd="0" presId="urn:microsoft.com/office/officeart/2005/8/layout/hProcess4"/>
    <dgm:cxn modelId="{9FDF0A36-A03D-412C-ADB1-6F1D98729C46}" type="presParOf" srcId="{FA41BB34-6413-405E-99AD-3465037A6F5A}" destId="{EF443FF8-B07F-47AA-BB72-090A23B598F1}" srcOrd="1" destOrd="0" presId="urn:microsoft.com/office/officeart/2005/8/layout/hProcess4"/>
    <dgm:cxn modelId="{53D4CDCA-DEC2-4E5C-B8E7-15F8B21EB479}" type="presParOf" srcId="{FA41BB34-6413-405E-99AD-3465037A6F5A}" destId="{E5F5AD43-AD64-405C-9E22-177B95D9E8D2}" srcOrd="2" destOrd="0" presId="urn:microsoft.com/office/officeart/2005/8/layout/hProcess4"/>
    <dgm:cxn modelId="{B38C2873-C185-4158-A305-45B0B63E08BC}" type="presParOf" srcId="{E5F5AD43-AD64-405C-9E22-177B95D9E8D2}" destId="{860D9834-6C06-4F99-A3DA-038DC5BBDB43}" srcOrd="0" destOrd="0" presId="urn:microsoft.com/office/officeart/2005/8/layout/hProcess4"/>
    <dgm:cxn modelId="{3225AF15-901C-490B-AAD1-52957FF34BC2}" type="presParOf" srcId="{860D9834-6C06-4F99-A3DA-038DC5BBDB43}" destId="{4BB30EB8-5FC5-4DD8-94CB-FCF74F3ED5DF}" srcOrd="0" destOrd="0" presId="urn:microsoft.com/office/officeart/2005/8/layout/hProcess4"/>
    <dgm:cxn modelId="{F6BD9B68-4D7A-4C62-8705-4DD72BC53C38}" type="presParOf" srcId="{860D9834-6C06-4F99-A3DA-038DC5BBDB43}" destId="{D5D60660-1178-4610-827C-963945F0B14F}" srcOrd="1" destOrd="0" presId="urn:microsoft.com/office/officeart/2005/8/layout/hProcess4"/>
    <dgm:cxn modelId="{4980327B-D29B-4B31-99FB-C2C389623CCF}" type="presParOf" srcId="{860D9834-6C06-4F99-A3DA-038DC5BBDB43}" destId="{0BFAC617-5170-4780-AC44-AC4EBDB7179B}" srcOrd="2" destOrd="0" presId="urn:microsoft.com/office/officeart/2005/8/layout/hProcess4"/>
    <dgm:cxn modelId="{E7D2DD05-E8B5-4709-B6E0-D5886B74E8D3}" type="presParOf" srcId="{860D9834-6C06-4F99-A3DA-038DC5BBDB43}" destId="{0FB2BC2F-1EE3-4CAE-B632-425EC65340B2}" srcOrd="3" destOrd="0" presId="urn:microsoft.com/office/officeart/2005/8/layout/hProcess4"/>
    <dgm:cxn modelId="{BB743D3C-80E5-4C9D-AC7C-5022E084B22B}" type="presParOf" srcId="{860D9834-6C06-4F99-A3DA-038DC5BBDB43}" destId="{07ABB006-D5D6-4E1A-B6F9-7ACEF401B642}" srcOrd="4" destOrd="0" presId="urn:microsoft.com/office/officeart/2005/8/layout/hProcess4"/>
    <dgm:cxn modelId="{8871674A-0EAA-42C5-852A-DB61B607DC83}" type="presParOf" srcId="{E5F5AD43-AD64-405C-9E22-177B95D9E8D2}" destId="{00360049-DB32-497C-B9E7-C6A6870955E4}" srcOrd="1" destOrd="0" presId="urn:microsoft.com/office/officeart/2005/8/layout/hProcess4"/>
    <dgm:cxn modelId="{CDD2DB9B-908D-4E44-98C8-9CCE00F35A50}" type="presParOf" srcId="{E5F5AD43-AD64-405C-9E22-177B95D9E8D2}" destId="{B4DBA066-8F93-4A2A-B44D-0BF9BBBC383B}" srcOrd="2" destOrd="0" presId="urn:microsoft.com/office/officeart/2005/8/layout/hProcess4"/>
    <dgm:cxn modelId="{FC5FBFC5-9A1E-4773-9278-0ADA2D379287}" type="presParOf" srcId="{B4DBA066-8F93-4A2A-B44D-0BF9BBBC383B}" destId="{CEEC5710-92FD-462D-A055-64D6B3CD7E7C}" srcOrd="0" destOrd="0" presId="urn:microsoft.com/office/officeart/2005/8/layout/hProcess4"/>
    <dgm:cxn modelId="{A786FD80-B83A-44B1-9ED3-085BBFAFC9FD}" type="presParOf" srcId="{B4DBA066-8F93-4A2A-B44D-0BF9BBBC383B}" destId="{24D624DA-DC28-4A54-9883-209D07299731}" srcOrd="1" destOrd="0" presId="urn:microsoft.com/office/officeart/2005/8/layout/hProcess4"/>
    <dgm:cxn modelId="{AF330793-9BDA-43A3-BC37-3C58EA686429}" type="presParOf" srcId="{B4DBA066-8F93-4A2A-B44D-0BF9BBBC383B}" destId="{39531AA5-3EBB-49AE-A234-6110A05980EE}" srcOrd="2" destOrd="0" presId="urn:microsoft.com/office/officeart/2005/8/layout/hProcess4"/>
    <dgm:cxn modelId="{7FC78676-6AA3-4915-9C77-19E39B59A2AE}" type="presParOf" srcId="{B4DBA066-8F93-4A2A-B44D-0BF9BBBC383B}" destId="{8AFD6A53-8D7E-4937-B006-C31BC50DA660}" srcOrd="3" destOrd="0" presId="urn:microsoft.com/office/officeart/2005/8/layout/hProcess4"/>
    <dgm:cxn modelId="{2551890A-482D-4415-8EE5-56961CA8ED44}" type="presParOf" srcId="{B4DBA066-8F93-4A2A-B44D-0BF9BBBC383B}" destId="{E21BC4F1-4523-49B0-806B-94A5C8481030}" srcOrd="4" destOrd="0" presId="urn:microsoft.com/office/officeart/2005/8/layout/hProcess4"/>
    <dgm:cxn modelId="{D2FE9B3D-F29B-4180-8633-AA7089DC643D}" type="presParOf" srcId="{E5F5AD43-AD64-405C-9E22-177B95D9E8D2}" destId="{E46E304C-024C-4577-A5F9-210342C023E7}" srcOrd="3" destOrd="0" presId="urn:microsoft.com/office/officeart/2005/8/layout/hProcess4"/>
    <dgm:cxn modelId="{F45D250E-013E-4DAB-A8C5-ACCE4F236770}" type="presParOf" srcId="{E5F5AD43-AD64-405C-9E22-177B95D9E8D2}" destId="{E2D6D625-68D3-48F6-9CAF-15745499E75D}" srcOrd="4" destOrd="0" presId="urn:microsoft.com/office/officeart/2005/8/layout/hProcess4"/>
    <dgm:cxn modelId="{F6510922-0A16-41E6-BE68-70B6FC0937DD}" type="presParOf" srcId="{E2D6D625-68D3-48F6-9CAF-15745499E75D}" destId="{7DC58981-6528-4FE3-AB16-12992492E69D}" srcOrd="0" destOrd="0" presId="urn:microsoft.com/office/officeart/2005/8/layout/hProcess4"/>
    <dgm:cxn modelId="{DD7C05DF-742D-488B-9404-F91F6939BCE4}" type="presParOf" srcId="{E2D6D625-68D3-48F6-9CAF-15745499E75D}" destId="{61649B66-F32E-45F9-9D03-64E2F27AD8D2}" srcOrd="1" destOrd="0" presId="urn:microsoft.com/office/officeart/2005/8/layout/hProcess4"/>
    <dgm:cxn modelId="{2536FAF4-848A-4D06-9D8B-9B0FFBDA8928}" type="presParOf" srcId="{E2D6D625-68D3-48F6-9CAF-15745499E75D}" destId="{5FBA39D7-A3CC-4DA4-8566-487358CD4D6C}" srcOrd="2" destOrd="0" presId="urn:microsoft.com/office/officeart/2005/8/layout/hProcess4"/>
    <dgm:cxn modelId="{3F13D15F-9C6F-42CB-BC81-E327AC3D9AB0}" type="presParOf" srcId="{E2D6D625-68D3-48F6-9CAF-15745499E75D}" destId="{EED8CE5D-FBE4-48F1-9DDD-86CADCD71272}" srcOrd="3" destOrd="0" presId="urn:microsoft.com/office/officeart/2005/8/layout/hProcess4"/>
    <dgm:cxn modelId="{8CE11F99-6E8D-40FF-9E9E-735E25B4AC7B}" type="presParOf" srcId="{E2D6D625-68D3-48F6-9CAF-15745499E75D}" destId="{7650C349-FD8F-4161-9835-F63E30F4232E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A50172-1344-405A-8924-A9738A82F767}" type="datetimeFigureOut">
              <a:rPr lang="nl-NL" smtClean="0"/>
              <a:t>24-9-2012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9C8F49-54B4-4C73-93C2-17C938734BB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95100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8EBFE0-9DB3-443F-9BC1-277C728874BD}" type="datetimeFigureOut">
              <a:rPr lang="en-US" smtClean="0"/>
              <a:pPr/>
              <a:t>9/24/2012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6E690C-0CA1-4DDB-9734-11BF6723BCE9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19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Multiple children with a multiplicity of needs </a:t>
            </a:r>
          </a:p>
          <a:p>
            <a:r>
              <a:rPr lang="en-US" dirty="0" smtClean="0"/>
              <a:t>Life experiences at the point of contact with the JJ System has likely</a:t>
            </a:r>
            <a:r>
              <a:rPr lang="en-US" baseline="0" dirty="0" smtClean="0"/>
              <a:t> included a great deal of stress, trauma and even violence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5C8042-8D1B-E04A-B639-A2186C37F64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3176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E690C-0CA1-4DDB-9734-11BF6723BCE9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5E643-FC24-4321-9147-359FE50E0923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38D56-7EC6-479D-ACEA-DA23EF1C047C}" type="datetimeFigureOut">
              <a:rPr lang="en-US" smtClean="0"/>
              <a:pPr/>
              <a:t>9/24/2012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405D6-2374-49D8-8EB4-AF05539139BE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38D56-7EC6-479D-ACEA-DA23EF1C047C}" type="datetimeFigureOut">
              <a:rPr lang="en-US" smtClean="0"/>
              <a:pPr/>
              <a:t>9/24/2012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405D6-2374-49D8-8EB4-AF05539139BE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38D56-7EC6-479D-ACEA-DA23EF1C047C}" type="datetimeFigureOut">
              <a:rPr lang="en-US" smtClean="0"/>
              <a:pPr/>
              <a:t>9/24/2012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405D6-2374-49D8-8EB4-AF05539139BE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38D56-7EC6-479D-ACEA-DA23EF1C047C}" type="datetimeFigureOut">
              <a:rPr lang="en-US" smtClean="0"/>
              <a:pPr/>
              <a:t>9/24/2012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405D6-2374-49D8-8EB4-AF05539139BE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38D56-7EC6-479D-ACEA-DA23EF1C047C}" type="datetimeFigureOut">
              <a:rPr lang="en-US" smtClean="0"/>
              <a:pPr/>
              <a:t>9/24/2012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405D6-2374-49D8-8EB4-AF05539139BE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38D56-7EC6-479D-ACEA-DA23EF1C047C}" type="datetimeFigureOut">
              <a:rPr lang="en-US" smtClean="0"/>
              <a:pPr/>
              <a:t>9/24/2012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405D6-2374-49D8-8EB4-AF05539139BE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38D56-7EC6-479D-ACEA-DA23EF1C047C}" type="datetimeFigureOut">
              <a:rPr lang="en-US" smtClean="0"/>
              <a:pPr/>
              <a:t>9/24/2012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405D6-2374-49D8-8EB4-AF05539139BE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38D56-7EC6-479D-ACEA-DA23EF1C047C}" type="datetimeFigureOut">
              <a:rPr lang="en-US" smtClean="0"/>
              <a:pPr/>
              <a:t>9/24/2012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405D6-2374-49D8-8EB4-AF05539139BE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38D56-7EC6-479D-ACEA-DA23EF1C047C}" type="datetimeFigureOut">
              <a:rPr lang="en-US" smtClean="0"/>
              <a:pPr/>
              <a:t>9/24/2012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405D6-2374-49D8-8EB4-AF05539139BE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38D56-7EC6-479D-ACEA-DA23EF1C047C}" type="datetimeFigureOut">
              <a:rPr lang="en-US" smtClean="0"/>
              <a:pPr/>
              <a:t>9/24/2012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405D6-2374-49D8-8EB4-AF05539139BE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38D56-7EC6-479D-ACEA-DA23EF1C047C}" type="datetimeFigureOut">
              <a:rPr lang="en-US" smtClean="0"/>
              <a:pPr/>
              <a:t>9/24/2012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405D6-2374-49D8-8EB4-AF05539139BE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538D56-7EC6-479D-ACEA-DA23EF1C047C}" type="datetimeFigureOut">
              <a:rPr lang="en-US" smtClean="0"/>
              <a:pPr/>
              <a:t>9/24/2012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2405D6-2374-49D8-8EB4-AF05539139BE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905000"/>
            <a:ext cx="7772400" cy="1828800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De-institutionalization and Family 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Reunification Initiatives in </a:t>
            </a:r>
            <a:r>
              <a:rPr lang="en-US" dirty="0" err="1" smtClean="0">
                <a:solidFill>
                  <a:schemeClr val="bg1"/>
                </a:solidFill>
              </a:rPr>
              <a:t>Odisha</a:t>
            </a:r>
            <a:r>
              <a:rPr lang="en-US" dirty="0" smtClean="0">
                <a:solidFill>
                  <a:schemeClr val="bg1"/>
                </a:solidFill>
              </a:rPr>
              <a:t>, India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114800"/>
            <a:ext cx="6400800" cy="1752600"/>
          </a:xfrm>
          <a:solidFill>
            <a:schemeClr val="accent1"/>
          </a:solidFill>
        </p:spPr>
        <p:txBody>
          <a:bodyPr>
            <a:normAutofit fontScale="85000" lnSpcReduction="20000"/>
          </a:bodyPr>
          <a:lstStyle/>
          <a:p>
            <a:r>
              <a:rPr lang="en-US" b="1" i="1" dirty="0" err="1" smtClean="0">
                <a:solidFill>
                  <a:schemeClr val="bg1"/>
                </a:solidFill>
              </a:rPr>
              <a:t>Rajendra</a:t>
            </a:r>
            <a:r>
              <a:rPr lang="en-US" b="1" i="1" dirty="0" smtClean="0">
                <a:solidFill>
                  <a:schemeClr val="bg1"/>
                </a:solidFill>
              </a:rPr>
              <a:t> </a:t>
            </a:r>
            <a:r>
              <a:rPr lang="en-US" b="1" i="1" dirty="0" err="1" smtClean="0">
                <a:solidFill>
                  <a:schemeClr val="bg1"/>
                </a:solidFill>
              </a:rPr>
              <a:t>Meher</a:t>
            </a:r>
            <a:endParaRPr lang="en-US" b="1" i="1" dirty="0" smtClean="0">
              <a:solidFill>
                <a:schemeClr val="bg1"/>
              </a:solidFill>
            </a:endParaRPr>
          </a:p>
          <a:p>
            <a:r>
              <a:rPr lang="en-US" b="1" i="1" dirty="0" smtClean="0">
                <a:solidFill>
                  <a:schemeClr val="bg1"/>
                </a:solidFill>
              </a:rPr>
              <a:t>Convener, Taskforce, India</a:t>
            </a:r>
          </a:p>
          <a:p>
            <a:endParaRPr lang="en-US" b="1" i="1" dirty="0" smtClean="0">
              <a:solidFill>
                <a:srgbClr val="FF0000"/>
              </a:solidFill>
            </a:endParaRPr>
          </a:p>
          <a:p>
            <a:r>
              <a:rPr lang="en-US" b="1" i="1" dirty="0" smtClean="0">
                <a:solidFill>
                  <a:srgbClr val="FF0000"/>
                </a:solidFill>
              </a:rPr>
              <a:t>Every child has a Right to Family</a:t>
            </a:r>
          </a:p>
          <a:p>
            <a:endParaRPr lang="en-US" dirty="0"/>
          </a:p>
        </p:txBody>
      </p:sp>
      <p:pic>
        <p:nvPicPr>
          <p:cNvPr id="5" name="Picture 4" descr="unicef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19801" y="512824"/>
            <a:ext cx="2275964" cy="782576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0" y="228600"/>
            <a:ext cx="1309576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6" descr="owcddlog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3401" y="290409"/>
            <a:ext cx="1295399" cy="13097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Role of Taskforce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Implement various Alternative care arrangement and established the concept</a:t>
            </a:r>
          </a:p>
          <a:p>
            <a:r>
              <a:rPr lang="en-US" dirty="0" smtClean="0"/>
              <a:t>Undertake process documentation </a:t>
            </a:r>
          </a:p>
          <a:p>
            <a:r>
              <a:rPr lang="en-US" dirty="0" smtClean="0"/>
              <a:t>Invite Government to visit the </a:t>
            </a:r>
            <a:r>
              <a:rPr lang="en-US" dirty="0" err="1" smtClean="0"/>
              <a:t>programme</a:t>
            </a:r>
            <a:r>
              <a:rPr lang="en-US" dirty="0" smtClean="0"/>
              <a:t> and see how things is happening</a:t>
            </a:r>
          </a:p>
          <a:p>
            <a:r>
              <a:rPr lang="en-US" dirty="0" smtClean="0"/>
              <a:t>Mobilize media and local opinion makers about the </a:t>
            </a:r>
            <a:r>
              <a:rPr lang="en-US" dirty="0" err="1" smtClean="0"/>
              <a:t>programme</a:t>
            </a:r>
            <a:endParaRPr lang="en-US" dirty="0" smtClean="0"/>
          </a:p>
          <a:p>
            <a:r>
              <a:rPr lang="en-US" dirty="0" smtClean="0"/>
              <a:t>Trained various stakeholders on the concept</a:t>
            </a:r>
          </a:p>
          <a:p>
            <a:r>
              <a:rPr lang="en-US" dirty="0" smtClean="0"/>
              <a:t>Put trained Social worker in all child care institutions to carry out the </a:t>
            </a:r>
            <a:r>
              <a:rPr lang="en-US" dirty="0" err="1" smtClean="0"/>
              <a:t>programme</a:t>
            </a:r>
            <a:endParaRPr lang="en-US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Task Force in Piloting the concept  of family reunification.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47663" indent="-347663"/>
            <a:r>
              <a:rPr lang="en-US" dirty="0" smtClean="0"/>
              <a:t>Taskforce is  presently working  on the project of de-institutionalization, for the Women &amp; Child Development Department of </a:t>
            </a:r>
            <a:r>
              <a:rPr lang="en-US" dirty="0" err="1" smtClean="0"/>
              <a:t>Odisha</a:t>
            </a:r>
            <a:r>
              <a:rPr lang="en-US" dirty="0" smtClean="0"/>
              <a:t>, with support from Ministry of  Women &amp; Child Development  and  in technical support from UNICEF</a:t>
            </a:r>
          </a:p>
          <a:p>
            <a:pPr marL="347663" indent="-347663"/>
            <a:r>
              <a:rPr lang="en-US" dirty="0" smtClean="0"/>
              <a:t>Under this Pilot initiative Taskforce  </a:t>
            </a:r>
          </a:p>
          <a:p>
            <a:pPr marL="347663" indent="-347663">
              <a:buNone/>
            </a:pPr>
            <a:r>
              <a:rPr lang="en-US" dirty="0" smtClean="0"/>
              <a:t>	is working closely with  six nos. </a:t>
            </a:r>
          </a:p>
          <a:p>
            <a:pPr marL="347663" indent="-347663">
              <a:buNone/>
            </a:pPr>
            <a:r>
              <a:rPr lang="en-US" dirty="0" smtClean="0"/>
              <a:t>	of child care institutions (</a:t>
            </a:r>
            <a:r>
              <a:rPr lang="en-US" dirty="0" err="1" smtClean="0"/>
              <a:t>Balashram</a:t>
            </a:r>
            <a:r>
              <a:rPr lang="en-US" dirty="0" smtClean="0"/>
              <a:t>,</a:t>
            </a:r>
          </a:p>
          <a:p>
            <a:pPr marL="347663" indent="-347663">
              <a:buNone/>
            </a:pPr>
            <a:r>
              <a:rPr lang="en-US" dirty="0" smtClean="0"/>
              <a:t>	Govt. owned) in six different </a:t>
            </a:r>
          </a:p>
          <a:p>
            <a:pPr marL="347663" indent="-347663">
              <a:buNone/>
            </a:pPr>
            <a:r>
              <a:rPr lang="en-US" dirty="0" smtClean="0"/>
              <a:t>	geographical representative  regions </a:t>
            </a:r>
          </a:p>
          <a:p>
            <a:pPr marL="347663" indent="-347663">
              <a:buNone/>
            </a:pPr>
            <a:r>
              <a:rPr lang="en-US" dirty="0" smtClean="0"/>
              <a:t>	with diverse traditional, cultural and </a:t>
            </a:r>
          </a:p>
          <a:p>
            <a:pPr marL="347663" indent="-347663">
              <a:buNone/>
            </a:pPr>
            <a:r>
              <a:rPr lang="en-US" dirty="0" smtClean="0"/>
              <a:t>	livelihood practices.</a:t>
            </a:r>
          </a:p>
          <a:p>
            <a:pPr marL="347663" indent="-347663">
              <a:buNone/>
            </a:pPr>
            <a:endParaRPr lang="en-US" dirty="0"/>
          </a:p>
        </p:txBody>
      </p:sp>
      <p:pic>
        <p:nvPicPr>
          <p:cNvPr id="4" name="Picture 3" descr="DSCN084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5000" y="3124200"/>
            <a:ext cx="2946400" cy="2514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Children in the piloted institutions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228600" y="1752600"/>
          <a:ext cx="358140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3733800" y="1600200"/>
            <a:ext cx="4953000" cy="4876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Profiles of the children,  residing in the piloted institutions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Total no of children residing 712, out of which 535 are boys and 173 are girls.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Symbol" pitchFamily="18" charset="2"/>
              <a:buChar char="·"/>
              <a:tabLst/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Out of total no of children 70% of children have lost   one parent, 17 %  children are orphan and 13% of the children  have parents, who are living in extreme poverty..(99% of the children  are  from</a:t>
            </a:r>
            <a:r>
              <a:rPr kumimoji="0" lang="en-US" sz="20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BPL* families)</a:t>
            </a:r>
            <a:endParaRPr kumimoji="0" lang="en-US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Symbol" pitchFamily="18" charset="2"/>
              <a:buChar char="·"/>
              <a:tabLst/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Out of total no of children with single parents, around 35% of the child having single mother.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Key focus of Interventions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001000" cy="47244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sz="2800" i="1" dirty="0" smtClean="0"/>
              <a:t>1. </a:t>
            </a:r>
            <a:r>
              <a:rPr lang="en-US" sz="3000" dirty="0" smtClean="0"/>
              <a:t>Strengthen capacity of families to cope with their problems and to create an  enabling  family environment for  children</a:t>
            </a:r>
          </a:p>
          <a:p>
            <a:pPr>
              <a:buNone/>
            </a:pPr>
            <a:r>
              <a:rPr lang="en-US" sz="3000" dirty="0" smtClean="0"/>
              <a:t>2. Stimulate and strengthen community-based responses  to reduce dependence on institutions  </a:t>
            </a:r>
          </a:p>
          <a:p>
            <a:pPr>
              <a:buNone/>
            </a:pPr>
            <a:r>
              <a:rPr lang="en-US" sz="3000" dirty="0" smtClean="0"/>
              <a:t>3. Ensure governments’ Safety Net/ social security  programs  of the targeted families</a:t>
            </a:r>
          </a:p>
          <a:p>
            <a:pPr>
              <a:buNone/>
            </a:pPr>
            <a:r>
              <a:rPr lang="en-US" sz="3000" dirty="0" smtClean="0"/>
              <a:t>4. Facilitate setting strong gate keeping mechanism in district level so as to avoid unnecessary institutionalization of children</a:t>
            </a:r>
          </a:p>
          <a:p>
            <a:pPr>
              <a:buNone/>
            </a:pPr>
            <a:r>
              <a:rPr lang="en-US" sz="3000" dirty="0" smtClean="0"/>
              <a:t>5. Build capacity of various stakeholders on the concept of de-</a:t>
            </a:r>
            <a:r>
              <a:rPr lang="en-US" sz="3000" dirty="0" err="1" smtClean="0"/>
              <a:t>institutionalisation</a:t>
            </a:r>
            <a:r>
              <a:rPr lang="en-US" sz="3000" dirty="0" smtClean="0"/>
              <a:t> and family reunification.</a:t>
            </a:r>
          </a:p>
          <a:p>
            <a:pPr>
              <a:buNone/>
            </a:pPr>
            <a:endParaRPr lang="en-US" sz="2800" i="1" dirty="0" smtClean="0"/>
          </a:p>
          <a:p>
            <a:endParaRPr lang="en-US" sz="28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Steps for De-institutionalization</a:t>
            </a:r>
            <a:endParaRPr lang="en-US" sz="3600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76400"/>
          <a:ext cx="8229600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Interventions at various level</a:t>
            </a:r>
            <a:endParaRPr lang="en-IN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solidFill>
            <a:schemeClr val="accent1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Achievements – First year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As a result of  the interventions 90 children  have back to their  community and  family  </a:t>
            </a:r>
          </a:p>
          <a:p>
            <a:r>
              <a:rPr lang="en-US" dirty="0" smtClean="0"/>
              <a:t>37 children who are from extremely poor families are  supported with SPONSERSHIP of  Rs 1000/- per month per child  from Government.</a:t>
            </a:r>
          </a:p>
          <a:p>
            <a:r>
              <a:rPr lang="en-US" dirty="0" smtClean="0"/>
              <a:t>All the children are enrolled in </a:t>
            </a:r>
          </a:p>
          <a:p>
            <a:pPr>
              <a:buNone/>
            </a:pPr>
            <a:r>
              <a:rPr lang="en-US" dirty="0" smtClean="0"/>
              <a:t>	the nearest school and </a:t>
            </a:r>
          </a:p>
          <a:p>
            <a:pPr>
              <a:buNone/>
            </a:pPr>
            <a:r>
              <a:rPr lang="en-US" dirty="0" smtClean="0"/>
              <a:t>	continuing education .</a:t>
            </a:r>
          </a:p>
          <a:p>
            <a:r>
              <a:rPr lang="en-US" dirty="0" smtClean="0"/>
              <a:t>Vulnerabilities mapping of children  </a:t>
            </a:r>
          </a:p>
          <a:p>
            <a:pPr>
              <a:buNone/>
            </a:pPr>
            <a:r>
              <a:rPr lang="en-US" dirty="0" smtClean="0"/>
              <a:t>	residing in the institutions and </a:t>
            </a:r>
          </a:p>
          <a:p>
            <a:pPr>
              <a:buNone/>
            </a:pPr>
            <a:r>
              <a:rPr lang="en-US" dirty="0" smtClean="0"/>
              <a:t>	work out strategies for social </a:t>
            </a:r>
          </a:p>
          <a:p>
            <a:pPr>
              <a:buNone/>
            </a:pPr>
            <a:r>
              <a:rPr lang="en-US" dirty="0" smtClean="0"/>
              <a:t>	reintegration  initiated.</a:t>
            </a:r>
          </a:p>
          <a:p>
            <a:r>
              <a:rPr lang="en-US" dirty="0" smtClean="0"/>
              <a:t>Government is planning to develop a Gate keeping mechanism and announced a Sponsorship </a:t>
            </a:r>
            <a:r>
              <a:rPr lang="en-US" dirty="0" err="1" smtClean="0"/>
              <a:t>programme</a:t>
            </a:r>
            <a:r>
              <a:rPr lang="en-US" dirty="0" smtClean="0"/>
              <a:t> for the families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DSC0285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35600" y="2819400"/>
            <a:ext cx="3098800" cy="2324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09600"/>
            <a:ext cx="8229600" cy="1143000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</a:rPr>
              <a:t>Implementation mechanism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Work closely with Child Welfare Committee (CWCs) and District Child Protection Society, (DCPS) in the district and Orissa State Child Protection Society (OSCPS) in the state</a:t>
            </a:r>
          </a:p>
          <a:p>
            <a:r>
              <a:rPr lang="en-US" dirty="0" smtClean="0"/>
              <a:t>Establish link with various social protection schemes/</a:t>
            </a:r>
            <a:r>
              <a:rPr lang="en-US" dirty="0" err="1" smtClean="0"/>
              <a:t>programme</a:t>
            </a:r>
            <a:r>
              <a:rPr lang="en-US" dirty="0" smtClean="0"/>
              <a:t> as a part of family strengthening program.</a:t>
            </a:r>
          </a:p>
          <a:p>
            <a:r>
              <a:rPr lang="en-US" dirty="0" smtClean="0"/>
              <a:t>Identify other orphan and vulnerable children in the society and link them with various schemes to prevent institutionalization.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Challenges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Everybody is tuned towards institutionalization of children, awareness about family focused care is extremely poor</a:t>
            </a:r>
          </a:p>
          <a:p>
            <a:r>
              <a:rPr lang="en-US" dirty="0" smtClean="0"/>
              <a:t>Inadequate Gate keeping mechanism to prevent unnecessary institutionalization</a:t>
            </a:r>
          </a:p>
          <a:p>
            <a:r>
              <a:rPr lang="en-US" dirty="0" smtClean="0"/>
              <a:t>Peoples‘ perception towards Child care institutions are different. They consider it as a hostel/Education institute/Business</a:t>
            </a:r>
          </a:p>
          <a:p>
            <a:r>
              <a:rPr lang="en-US" dirty="0" smtClean="0"/>
              <a:t>Mostly Parents are  resource poor and unable to arrange other facilities for children to stay in the house.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Opportunities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ICPS Schemes which subscribe the family focused care arrangements are in placed</a:t>
            </a:r>
          </a:p>
          <a:p>
            <a:r>
              <a:rPr lang="en-US" dirty="0" err="1" smtClean="0"/>
              <a:t>JJAct</a:t>
            </a:r>
            <a:r>
              <a:rPr lang="en-US" dirty="0" smtClean="0"/>
              <a:t>  focusing on rehabilitation and reintegration of children in need of care and protection is in force</a:t>
            </a:r>
          </a:p>
          <a:p>
            <a:r>
              <a:rPr lang="en-US" dirty="0" smtClean="0"/>
              <a:t>Resource allocation by Government is started under this concept</a:t>
            </a:r>
          </a:p>
          <a:p>
            <a:r>
              <a:rPr lang="en-US" dirty="0" smtClean="0"/>
              <a:t>Slowly alternative/ non-institutional care concept getting recognition by people.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Focus of presentation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About Taskforce</a:t>
            </a:r>
          </a:p>
          <a:p>
            <a:r>
              <a:rPr lang="en-US" dirty="0" smtClean="0"/>
              <a:t>Institutional care in India</a:t>
            </a:r>
          </a:p>
          <a:p>
            <a:r>
              <a:rPr lang="en-US" dirty="0" smtClean="0"/>
              <a:t>About the Children in Institutional care</a:t>
            </a:r>
          </a:p>
          <a:p>
            <a:r>
              <a:rPr lang="en-US" dirty="0" smtClean="0"/>
              <a:t>Pilot project on De-</a:t>
            </a:r>
            <a:r>
              <a:rPr lang="en-US" dirty="0" err="1" smtClean="0"/>
              <a:t>institutionalisation</a:t>
            </a:r>
            <a:endParaRPr lang="en-US" dirty="0" smtClean="0"/>
          </a:p>
          <a:p>
            <a:r>
              <a:rPr lang="en-US" dirty="0" smtClean="0"/>
              <a:t> Steps &amp; key process </a:t>
            </a:r>
          </a:p>
          <a:p>
            <a:r>
              <a:rPr lang="en-US" dirty="0" smtClean="0"/>
              <a:t>Achievements</a:t>
            </a:r>
          </a:p>
          <a:p>
            <a:r>
              <a:rPr lang="en-US" dirty="0" smtClean="0"/>
              <a:t>Challenges &amp; Opportunities</a:t>
            </a:r>
          </a:p>
          <a:p>
            <a:r>
              <a:rPr lang="en-US" dirty="0" smtClean="0"/>
              <a:t>Way forward plan</a:t>
            </a:r>
          </a:p>
          <a:p>
            <a:endParaRPr lang="en-US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Way forward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Share the learning with Larger stakeholders and scale up to reach more number of Children/institutions</a:t>
            </a:r>
          </a:p>
          <a:p>
            <a:r>
              <a:rPr lang="en-US" dirty="0" smtClean="0"/>
              <a:t>Undertake  study on Status of Institutions offering Institutional care</a:t>
            </a:r>
          </a:p>
          <a:p>
            <a:r>
              <a:rPr lang="en-US" dirty="0" smtClean="0"/>
              <a:t>Develop a strong Gate keeping mechanism and advocate /lobby for De-institutionalization.</a:t>
            </a:r>
          </a:p>
          <a:p>
            <a:r>
              <a:rPr lang="en-US" dirty="0" smtClean="0"/>
              <a:t>Study on Aftercare approach </a:t>
            </a:r>
            <a:r>
              <a:rPr lang="en-US" smtClean="0"/>
              <a:t>and pilot </a:t>
            </a:r>
            <a:r>
              <a:rPr lang="en-US" dirty="0" smtClean="0"/>
              <a:t>the concept </a:t>
            </a:r>
          </a:p>
          <a:p>
            <a:r>
              <a:rPr lang="en-US" dirty="0" smtClean="0"/>
              <a:t>Develop a convergence mechanism /synergy with various welfare schemes meant for families and their children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Thanks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05400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Women and Child Development Departments, Government of </a:t>
            </a:r>
            <a:r>
              <a:rPr lang="en-US" sz="2800" dirty="0" err="1" smtClean="0"/>
              <a:t>Odisha</a:t>
            </a:r>
            <a:endParaRPr lang="en-US" sz="2800" dirty="0" smtClean="0"/>
          </a:p>
          <a:p>
            <a:pPr algn="ctr"/>
            <a:r>
              <a:rPr lang="en-US" sz="2800" dirty="0" err="1" smtClean="0"/>
              <a:t>Unicef</a:t>
            </a:r>
            <a:r>
              <a:rPr lang="en-IN" sz="2800" dirty="0" smtClean="0"/>
              <a:t>, State office for </a:t>
            </a:r>
            <a:r>
              <a:rPr lang="en-IN" sz="2800" dirty="0" err="1" smtClean="0"/>
              <a:t>Odisha</a:t>
            </a:r>
            <a:endParaRPr lang="en-IN" sz="2800" dirty="0" smtClean="0"/>
          </a:p>
          <a:p>
            <a:pPr algn="ctr">
              <a:buNone/>
            </a:pPr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</a:rPr>
              <a:t>Special thanks to </a:t>
            </a:r>
          </a:p>
          <a:p>
            <a:pPr algn="ctr"/>
            <a:r>
              <a:rPr lang="en-US" sz="2800" dirty="0" err="1" smtClean="0"/>
              <a:t>Kinderpostzegels</a:t>
            </a:r>
            <a:r>
              <a:rPr lang="en-US" sz="2800" dirty="0" smtClean="0"/>
              <a:t> </a:t>
            </a:r>
          </a:p>
          <a:p>
            <a:pPr algn="ctr"/>
            <a:r>
              <a:rPr lang="en-US" sz="2800" dirty="0" err="1" smtClean="0"/>
              <a:t>Cordaid</a:t>
            </a:r>
            <a:endParaRPr lang="en-US" sz="2800" dirty="0" smtClean="0"/>
          </a:p>
          <a:p>
            <a:pPr algn="ctr"/>
            <a:r>
              <a:rPr lang="en-US" sz="2800" dirty="0" err="1" smtClean="0"/>
              <a:t>Bep</a:t>
            </a:r>
            <a:r>
              <a:rPr lang="en-US" sz="2800" dirty="0" smtClean="0"/>
              <a:t> Van </a:t>
            </a:r>
            <a:r>
              <a:rPr lang="en-US" sz="2800" dirty="0" err="1" smtClean="0"/>
              <a:t>Sloten</a:t>
            </a:r>
            <a:r>
              <a:rPr lang="en-US" sz="2800" dirty="0" smtClean="0"/>
              <a:t>, BCN</a:t>
            </a:r>
          </a:p>
        </p:txBody>
      </p:sp>
      <p:pic>
        <p:nvPicPr>
          <p:cNvPr id="5" name="Picture 4" descr="logo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00400" y="5181600"/>
            <a:ext cx="2943340" cy="1157807"/>
          </a:xfrm>
          <a:prstGeom prst="rect">
            <a:avLst/>
          </a:prstGeom>
        </p:spPr>
      </p:pic>
      <p:pic>
        <p:nvPicPr>
          <p:cNvPr id="6" name="Picture 5" descr="SKN_logo_en_organisatienaam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9600" y="5209340"/>
            <a:ext cx="2209800" cy="120506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81800" y="5105400"/>
            <a:ext cx="1314450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About Taskforce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038599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i="1" dirty="0" smtClean="0"/>
              <a:t>  </a:t>
            </a:r>
            <a:r>
              <a:rPr lang="en-US" b="1" i="1" dirty="0" smtClean="0">
                <a:solidFill>
                  <a:srgbClr val="FF0000"/>
                </a:solidFill>
              </a:rPr>
              <a:t>Taskforce  is a body of civil society organizations;</a:t>
            </a:r>
          </a:p>
          <a:p>
            <a:pPr>
              <a:buNone/>
            </a:pPr>
            <a:r>
              <a:rPr lang="en-US" i="1" dirty="0" smtClean="0"/>
              <a:t>   -- aims to contribute to preventing and reducing the phenomenon of institutionalization of children by systematically supporting the children and care givers </a:t>
            </a:r>
          </a:p>
          <a:p>
            <a:pPr>
              <a:buNone/>
            </a:pPr>
            <a:r>
              <a:rPr lang="en-US" i="1" dirty="0" smtClean="0"/>
              <a:t>  --Sensitize and influence the policy makers including government functionaries, elected members and civil society on the subject of Non institutional /family focused child care system</a:t>
            </a:r>
          </a:p>
          <a:p>
            <a:endParaRPr lang="en-US" i="1" dirty="0" smtClean="0"/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4000" dirty="0" smtClean="0">
                <a:latin typeface="Arial"/>
                <a:cs typeface="Arial"/>
              </a:rPr>
              <a:t>Institutions in India are…</a:t>
            </a:r>
            <a:endParaRPr lang="en-US" sz="40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800" dirty="0" smtClean="0">
                <a:latin typeface="Arial"/>
                <a:cs typeface="Arial"/>
              </a:rPr>
              <a:t>Thousands of children in need of care and protection or in conflict with law live in institutions </a:t>
            </a:r>
          </a:p>
          <a:p>
            <a:r>
              <a:rPr lang="en-US" sz="2800" dirty="0">
                <a:latin typeface="Arial"/>
                <a:cs typeface="Arial"/>
              </a:rPr>
              <a:t>N</a:t>
            </a:r>
            <a:r>
              <a:rPr lang="en-US" sz="2800" dirty="0" smtClean="0">
                <a:latin typeface="Arial"/>
                <a:cs typeface="Arial"/>
              </a:rPr>
              <a:t>o accurate data available on the number of child care institutions exist in </a:t>
            </a:r>
          </a:p>
          <a:p>
            <a:pPr>
              <a:buNone/>
            </a:pPr>
            <a:r>
              <a:rPr lang="en-US" sz="2800" dirty="0" smtClean="0">
                <a:latin typeface="Arial"/>
                <a:cs typeface="Arial"/>
              </a:rPr>
              <a:t>	the Country or the number of </a:t>
            </a:r>
          </a:p>
          <a:p>
            <a:pPr>
              <a:buNone/>
            </a:pPr>
            <a:r>
              <a:rPr lang="en-US" sz="2800" dirty="0" smtClean="0">
                <a:latin typeface="Arial"/>
                <a:cs typeface="Arial"/>
              </a:rPr>
              <a:t>	institutionalized children</a:t>
            </a:r>
          </a:p>
          <a:p>
            <a:r>
              <a:rPr lang="en-US" sz="2800" dirty="0" smtClean="0">
                <a:latin typeface="Arial"/>
                <a:cs typeface="Arial"/>
              </a:rPr>
              <a:t>Child care institutions are </a:t>
            </a:r>
          </a:p>
          <a:p>
            <a:pPr>
              <a:buNone/>
            </a:pPr>
            <a:r>
              <a:rPr lang="en-US" sz="2800" dirty="0" smtClean="0">
                <a:latin typeface="Arial"/>
                <a:cs typeface="Arial"/>
              </a:rPr>
              <a:t>	licensed under multiple </a:t>
            </a:r>
          </a:p>
          <a:p>
            <a:pPr>
              <a:buNone/>
            </a:pPr>
            <a:r>
              <a:rPr lang="en-US" sz="2800" dirty="0" smtClean="0">
                <a:latin typeface="Arial"/>
                <a:cs typeface="Arial"/>
              </a:rPr>
              <a:t>	acts – Juvenile Justice Act (JJ Act), Women and </a:t>
            </a:r>
          </a:p>
          <a:p>
            <a:pPr>
              <a:buNone/>
            </a:pPr>
            <a:r>
              <a:rPr lang="en-US" sz="2800" dirty="0" smtClean="0">
                <a:latin typeface="Arial"/>
                <a:cs typeface="Arial"/>
              </a:rPr>
              <a:t>	Children’s Institutions Licensing </a:t>
            </a:r>
          </a:p>
          <a:p>
            <a:pPr>
              <a:buNone/>
            </a:pPr>
            <a:r>
              <a:rPr lang="en-US" sz="2800" dirty="0" smtClean="0">
                <a:latin typeface="Arial"/>
                <a:cs typeface="Arial"/>
              </a:rPr>
              <a:t>	Act, Orphanages and other </a:t>
            </a:r>
          </a:p>
          <a:p>
            <a:pPr>
              <a:buNone/>
            </a:pPr>
            <a:r>
              <a:rPr lang="en-US" sz="2800" dirty="0" smtClean="0">
                <a:latin typeface="Arial"/>
                <a:cs typeface="Arial"/>
              </a:rPr>
              <a:t>	Charitable Homes Act, etc.</a:t>
            </a:r>
          </a:p>
          <a:p>
            <a:endParaRPr lang="en-US" sz="2800" dirty="0" smtClean="0">
              <a:latin typeface="Arial"/>
              <a:cs typeface="Arial"/>
            </a:endParaRPr>
          </a:p>
        </p:txBody>
      </p:sp>
      <p:pic>
        <p:nvPicPr>
          <p:cNvPr id="4" name="Picture 3" descr="DSC0285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62600" y="3133725"/>
            <a:ext cx="3149600" cy="2114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6840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Arial"/>
                <a:cs typeface="Arial"/>
              </a:rPr>
              <a:t>Institutions in India are…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Institutions run by NGOs, Faith based organizations and Governments</a:t>
            </a:r>
          </a:p>
          <a:p>
            <a:r>
              <a:rPr lang="en-US" dirty="0" smtClean="0"/>
              <a:t>Study shows that only around 30% institutions are recognized by Government </a:t>
            </a:r>
          </a:p>
          <a:p>
            <a:r>
              <a:rPr lang="en-US" dirty="0" smtClean="0"/>
              <a:t>Percentage  of children having biological parents residing in the institutions is very high (no accurate data available)</a:t>
            </a:r>
          </a:p>
          <a:p>
            <a:r>
              <a:rPr lang="en-US" dirty="0" smtClean="0"/>
              <a:t>Standards of care in institutions is a serious concern and always an issue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4000" dirty="0" smtClean="0">
                <a:latin typeface="Arial"/>
                <a:cs typeface="Arial"/>
              </a:rPr>
              <a:t>Children in Institutions are…</a:t>
            </a:r>
            <a:endParaRPr lang="en-US" sz="40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708525"/>
          </a:xfrm>
        </p:spPr>
        <p:txBody>
          <a:bodyPr>
            <a:normAutofit fontScale="62500" lnSpcReduction="20000"/>
          </a:bodyPr>
          <a:lstStyle/>
          <a:p>
            <a:pPr lvl="1">
              <a:buFont typeface="Arial"/>
              <a:buChar char="•"/>
            </a:pPr>
            <a:r>
              <a:rPr lang="en-US" sz="4000" dirty="0">
                <a:latin typeface="Arial"/>
                <a:cs typeface="Arial"/>
              </a:rPr>
              <a:t>Orphans, abandoned and </a:t>
            </a:r>
            <a:endParaRPr lang="en-US" sz="4000" dirty="0" smtClean="0">
              <a:latin typeface="Arial"/>
              <a:cs typeface="Arial"/>
            </a:endParaRPr>
          </a:p>
          <a:p>
            <a:pPr lvl="1">
              <a:buNone/>
            </a:pPr>
            <a:r>
              <a:rPr lang="en-US" sz="4000" dirty="0" smtClean="0">
                <a:latin typeface="Arial"/>
                <a:cs typeface="Arial"/>
              </a:rPr>
              <a:t>	destitute </a:t>
            </a:r>
          </a:p>
          <a:p>
            <a:pPr lvl="1">
              <a:buFont typeface="Arial"/>
              <a:buChar char="•"/>
            </a:pPr>
            <a:r>
              <a:rPr lang="en-US" sz="4000" dirty="0" smtClean="0">
                <a:latin typeface="Arial"/>
                <a:cs typeface="Arial"/>
              </a:rPr>
              <a:t>Missing </a:t>
            </a:r>
            <a:r>
              <a:rPr lang="en-US" sz="4000" dirty="0">
                <a:latin typeface="Arial"/>
                <a:cs typeface="Arial"/>
              </a:rPr>
              <a:t>and run-away </a:t>
            </a:r>
            <a:endParaRPr lang="en-US" sz="4000" dirty="0" smtClean="0">
              <a:latin typeface="Arial"/>
              <a:cs typeface="Arial"/>
            </a:endParaRPr>
          </a:p>
          <a:p>
            <a:pPr lvl="1">
              <a:buFont typeface="Arial"/>
              <a:buChar char="•"/>
            </a:pPr>
            <a:r>
              <a:rPr lang="en-US" sz="4000" dirty="0" smtClean="0">
                <a:latin typeface="Arial"/>
                <a:cs typeface="Arial"/>
              </a:rPr>
              <a:t>Street </a:t>
            </a:r>
            <a:r>
              <a:rPr lang="en-US" sz="4000" dirty="0">
                <a:latin typeface="Arial"/>
                <a:cs typeface="Arial"/>
              </a:rPr>
              <a:t>and working </a:t>
            </a:r>
            <a:r>
              <a:rPr lang="en-US" sz="4000" dirty="0" smtClean="0">
                <a:latin typeface="Arial"/>
                <a:cs typeface="Arial"/>
              </a:rPr>
              <a:t>children</a:t>
            </a:r>
          </a:p>
          <a:p>
            <a:pPr lvl="1">
              <a:buFont typeface="Arial"/>
              <a:buChar char="•"/>
            </a:pPr>
            <a:r>
              <a:rPr lang="en-US" sz="4000" dirty="0" smtClean="0">
                <a:latin typeface="Arial"/>
                <a:cs typeface="Arial"/>
              </a:rPr>
              <a:t>In </a:t>
            </a:r>
            <a:r>
              <a:rPr lang="en-US" sz="4000" dirty="0">
                <a:latin typeface="Arial"/>
                <a:cs typeface="Arial"/>
              </a:rPr>
              <a:t>c</a:t>
            </a:r>
            <a:r>
              <a:rPr lang="en-US" sz="4000" dirty="0" smtClean="0">
                <a:latin typeface="Arial"/>
                <a:cs typeface="Arial"/>
              </a:rPr>
              <a:t>onflict with the law</a:t>
            </a:r>
          </a:p>
          <a:p>
            <a:pPr lvl="1">
              <a:buFont typeface="Arial"/>
              <a:buChar char="•"/>
            </a:pPr>
            <a:r>
              <a:rPr lang="en-US" sz="4000" dirty="0" smtClean="0">
                <a:latin typeface="Arial"/>
                <a:cs typeface="Arial"/>
              </a:rPr>
              <a:t>Rescued from being trafficked</a:t>
            </a:r>
            <a:endParaRPr lang="en-US" sz="4000" dirty="0">
              <a:latin typeface="Arial"/>
              <a:cs typeface="Arial"/>
            </a:endParaRPr>
          </a:p>
          <a:p>
            <a:pPr lvl="1">
              <a:buFont typeface="Arial"/>
              <a:buChar char="•"/>
            </a:pPr>
            <a:r>
              <a:rPr lang="en-US" sz="4000" dirty="0" smtClean="0">
                <a:latin typeface="Arial"/>
                <a:cs typeface="Arial"/>
              </a:rPr>
              <a:t>Abused</a:t>
            </a:r>
            <a:r>
              <a:rPr lang="en-US" sz="4000" dirty="0">
                <a:latin typeface="Arial"/>
                <a:cs typeface="Arial"/>
              </a:rPr>
              <a:t>, tortured and exploited </a:t>
            </a:r>
            <a:endParaRPr lang="en-US" sz="4000" dirty="0" smtClean="0">
              <a:latin typeface="Arial"/>
              <a:cs typeface="Arial"/>
            </a:endParaRPr>
          </a:p>
          <a:p>
            <a:pPr lvl="1">
              <a:buFont typeface="Arial"/>
              <a:buChar char="•"/>
            </a:pPr>
            <a:r>
              <a:rPr lang="en-US" sz="4000" dirty="0" smtClean="0">
                <a:latin typeface="Arial"/>
                <a:cs typeface="Arial"/>
              </a:rPr>
              <a:t>Affected </a:t>
            </a:r>
            <a:r>
              <a:rPr lang="en-US" sz="4000" dirty="0">
                <a:latin typeface="Arial"/>
                <a:cs typeface="Arial"/>
              </a:rPr>
              <a:t>by HIV/AIDS</a:t>
            </a:r>
          </a:p>
          <a:p>
            <a:pPr lvl="1">
              <a:buFont typeface="Arial"/>
              <a:buChar char="•"/>
            </a:pPr>
            <a:r>
              <a:rPr lang="en-US" sz="4000" dirty="0" smtClean="0">
                <a:latin typeface="Arial"/>
                <a:cs typeface="Arial"/>
              </a:rPr>
              <a:t>Affected </a:t>
            </a:r>
            <a:r>
              <a:rPr lang="en-US" sz="4000" dirty="0">
                <a:latin typeface="Arial"/>
                <a:cs typeface="Arial"/>
              </a:rPr>
              <a:t>by natural and man-made calamities and other emergencies </a:t>
            </a:r>
          </a:p>
          <a:p>
            <a:pPr lvl="1">
              <a:buFont typeface="Arial"/>
              <a:buChar char="•"/>
            </a:pPr>
            <a:r>
              <a:rPr lang="en-US" sz="4000" dirty="0" smtClean="0">
                <a:latin typeface="Arial"/>
                <a:cs typeface="Arial"/>
              </a:rPr>
              <a:t>Disabled and lacking </a:t>
            </a:r>
            <a:r>
              <a:rPr lang="en-US" sz="4000" dirty="0">
                <a:latin typeface="Arial"/>
                <a:cs typeface="Arial"/>
              </a:rPr>
              <a:t>parental care</a:t>
            </a:r>
          </a:p>
          <a:p>
            <a:pPr lvl="1">
              <a:buFont typeface="Arial"/>
              <a:buChar char="•"/>
            </a:pPr>
            <a:r>
              <a:rPr lang="en-US" sz="4000" dirty="0" smtClean="0">
                <a:latin typeface="Arial"/>
                <a:cs typeface="Arial"/>
              </a:rPr>
              <a:t>Suffering </a:t>
            </a:r>
            <a:r>
              <a:rPr lang="en-US" sz="4000" dirty="0">
                <a:latin typeface="Arial"/>
                <a:cs typeface="Arial"/>
              </a:rPr>
              <a:t>from terminal/incurable diseases</a:t>
            </a:r>
          </a:p>
          <a:p>
            <a:endParaRPr lang="en-US" dirty="0"/>
          </a:p>
        </p:txBody>
      </p:sp>
      <p:pic>
        <p:nvPicPr>
          <p:cNvPr id="4" name="Picture 3" descr="DSC0282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40400" y="1600200"/>
            <a:ext cx="2946400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6386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</a:rPr>
              <a:t>Rational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Research evidence demonstrating that child  in institutional care has negative effect on the holistic development.</a:t>
            </a:r>
          </a:p>
          <a:p>
            <a:r>
              <a:rPr lang="en-US" dirty="0" smtClean="0"/>
              <a:t>A better understanding of the negative effects of institutions upon children by policy makers and cost to the State and local authorities.</a:t>
            </a:r>
          </a:p>
          <a:p>
            <a:r>
              <a:rPr lang="en-US" dirty="0" smtClean="0"/>
              <a:t>Greater insights into how foster families could be encouraged to provide a better alternative care placement.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Big Questions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 rot="425977">
            <a:off x="5156601" y="-814152"/>
            <a:ext cx="3429000" cy="92486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95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?</a:t>
            </a:r>
            <a:endParaRPr lang="en-US" sz="59500" b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>
                <a:latin typeface="Arial"/>
                <a:cs typeface="Arial"/>
              </a:rPr>
              <a:t>Under what conditions do these thousands of children live? </a:t>
            </a:r>
            <a:endParaRPr lang="en-US" sz="3600" dirty="0" smtClean="0">
              <a:latin typeface="Arial"/>
              <a:cs typeface="Arial"/>
            </a:endParaRPr>
          </a:p>
          <a:p>
            <a:r>
              <a:rPr lang="en-US" sz="3600" dirty="0" smtClean="0">
                <a:latin typeface="Arial"/>
                <a:cs typeface="Arial"/>
              </a:rPr>
              <a:t>Whose </a:t>
            </a:r>
            <a:r>
              <a:rPr lang="en-US" sz="3600" dirty="0">
                <a:latin typeface="Arial"/>
                <a:cs typeface="Arial"/>
              </a:rPr>
              <a:t>responsibility are they? </a:t>
            </a:r>
            <a:endParaRPr lang="en-US" sz="3600" dirty="0" smtClean="0">
              <a:latin typeface="Arial"/>
              <a:cs typeface="Arial"/>
            </a:endParaRPr>
          </a:p>
          <a:p>
            <a:r>
              <a:rPr lang="en-US" sz="3600" dirty="0" smtClean="0">
                <a:latin typeface="Arial"/>
                <a:cs typeface="Arial"/>
              </a:rPr>
              <a:t>What </a:t>
            </a:r>
            <a:r>
              <a:rPr lang="en-US" sz="3600" dirty="0">
                <a:latin typeface="Arial"/>
                <a:cs typeface="Arial"/>
              </a:rPr>
              <a:t>are their rights and entitlements? </a:t>
            </a:r>
            <a:endParaRPr lang="en-US" sz="3600" dirty="0" smtClean="0">
              <a:latin typeface="Arial"/>
              <a:cs typeface="Arial"/>
            </a:endParaRPr>
          </a:p>
          <a:p>
            <a:r>
              <a:rPr lang="en-US" sz="3600" dirty="0">
                <a:latin typeface="Arial"/>
                <a:cs typeface="Arial"/>
              </a:rPr>
              <a:t>W</a:t>
            </a:r>
            <a:r>
              <a:rPr lang="en-US" sz="3600" dirty="0" smtClean="0">
                <a:latin typeface="Arial"/>
                <a:cs typeface="Arial"/>
              </a:rPr>
              <a:t>ho </a:t>
            </a:r>
            <a:r>
              <a:rPr lang="en-US" sz="3600" dirty="0">
                <a:latin typeface="Arial"/>
                <a:cs typeface="Arial"/>
              </a:rPr>
              <a:t>will safeguard </a:t>
            </a:r>
            <a:r>
              <a:rPr lang="en-US" sz="3600" dirty="0" smtClean="0">
                <a:latin typeface="Arial"/>
                <a:cs typeface="Arial"/>
              </a:rPr>
              <a:t>their </a:t>
            </a:r>
            <a:r>
              <a:rPr lang="en-US" sz="3600" dirty="0">
                <a:latin typeface="Arial"/>
                <a:cs typeface="Arial"/>
              </a:rPr>
              <a:t>rights?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2179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Present Arrangements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We have a very promising Schemes (Integrated Child Protection Schemes) where Government wants to implement various family focused care arrangements</a:t>
            </a:r>
          </a:p>
          <a:p>
            <a:r>
              <a:rPr lang="en-US" dirty="0" smtClean="0"/>
              <a:t>For the first time Government recognize family focused Non institutionalized child care  through various reform  approaches and  schemes.</a:t>
            </a:r>
          </a:p>
          <a:p>
            <a:r>
              <a:rPr lang="en-US" dirty="0" smtClean="0"/>
              <a:t>Institutionalization will be treated as the last resort ( as per the schemes)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625</TotalTime>
  <Words>1258</Words>
  <Application>Microsoft Office PowerPoint</Application>
  <PresentationFormat>Diavoorstelling (4:3)</PresentationFormat>
  <Paragraphs>163</Paragraphs>
  <Slides>21</Slides>
  <Notes>3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21</vt:i4>
      </vt:variant>
    </vt:vector>
  </HeadingPairs>
  <TitlesOfParts>
    <vt:vector size="22" baseType="lpstr">
      <vt:lpstr>Office Theme</vt:lpstr>
      <vt:lpstr>De-institutionalization and Family  Reunification Initiatives in Odisha, India</vt:lpstr>
      <vt:lpstr>Focus of presentation</vt:lpstr>
      <vt:lpstr>About Taskforce</vt:lpstr>
      <vt:lpstr>Institutions in India are…</vt:lpstr>
      <vt:lpstr>Institutions in India are…</vt:lpstr>
      <vt:lpstr>Children in Institutions are…</vt:lpstr>
      <vt:lpstr>Rational</vt:lpstr>
      <vt:lpstr>Big Questions</vt:lpstr>
      <vt:lpstr>Present Arrangements</vt:lpstr>
      <vt:lpstr>Role of Taskforce</vt:lpstr>
      <vt:lpstr>Task Force in Piloting the concept  of family reunification. </vt:lpstr>
      <vt:lpstr>Children in the piloted institutions</vt:lpstr>
      <vt:lpstr>Key focus of Interventions</vt:lpstr>
      <vt:lpstr>Steps for De-institutionalization</vt:lpstr>
      <vt:lpstr>Interventions at various level</vt:lpstr>
      <vt:lpstr>Achievements – First year </vt:lpstr>
      <vt:lpstr>Implementation mechanism</vt:lpstr>
      <vt:lpstr>Challenges</vt:lpstr>
      <vt:lpstr>Opportunities</vt:lpstr>
      <vt:lpstr>Way forward</vt:lpstr>
      <vt:lpstr>Thanks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Deinstitutionalization and Family  Reunification Project for Children</dc:title>
  <dc:creator>a</dc:creator>
  <cp:lastModifiedBy>Annette Selten</cp:lastModifiedBy>
  <cp:revision>53</cp:revision>
  <cp:lastPrinted>2012-09-24T10:09:32Z</cp:lastPrinted>
  <dcterms:created xsi:type="dcterms:W3CDTF">2012-09-15T19:03:20Z</dcterms:created>
  <dcterms:modified xsi:type="dcterms:W3CDTF">2012-09-24T10:10:11Z</dcterms:modified>
</cp:coreProperties>
</file>